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2"/>
  </p:sldMasterIdLst>
  <p:notesMasterIdLst>
    <p:notesMasterId r:id="rId24"/>
  </p:notesMasterIdLst>
  <p:sldIdLst>
    <p:sldId id="256" r:id="rId3"/>
    <p:sldId id="294" r:id="rId4"/>
    <p:sldId id="291" r:id="rId5"/>
    <p:sldId id="293" r:id="rId6"/>
    <p:sldId id="302" r:id="rId7"/>
    <p:sldId id="258" r:id="rId8"/>
    <p:sldId id="259" r:id="rId9"/>
    <p:sldId id="260" r:id="rId10"/>
    <p:sldId id="261" r:id="rId11"/>
    <p:sldId id="301" r:id="rId12"/>
    <p:sldId id="263" r:id="rId13"/>
    <p:sldId id="266" r:id="rId14"/>
    <p:sldId id="298" r:id="rId15"/>
    <p:sldId id="267" r:id="rId16"/>
    <p:sldId id="295" r:id="rId17"/>
    <p:sldId id="268" r:id="rId18"/>
    <p:sldId id="296" r:id="rId19"/>
    <p:sldId id="269" r:id="rId20"/>
    <p:sldId id="273" r:id="rId21"/>
    <p:sldId id="272" r:id="rId22"/>
    <p:sldId id="297" r:id="rId23"/>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1pPr>
    <a:lvl2pPr marL="0" marR="0" indent="228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2pPr>
    <a:lvl3pPr marL="0" marR="0" indent="457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3pPr>
    <a:lvl4pPr marL="0" marR="0" indent="6858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4pPr>
    <a:lvl5pPr marL="0" marR="0" indent="9144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5pPr>
    <a:lvl6pPr marL="0" marR="0" indent="11430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6pPr>
    <a:lvl7pPr marL="0" marR="0" indent="1371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7pPr>
    <a:lvl8pPr marL="0" marR="0" indent="1600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8pPr>
    <a:lvl9pPr marL="0" marR="0" indent="18288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solidFill>
                <a:srgbClr val="D6D6D6"/>
              </a:solidFill>
              <a:prstDash val="solid"/>
              <a:miter lim="400000"/>
            </a:ln>
          </a:left>
          <a:right>
            <a:ln w="254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chemeClr val="accent1"/>
          </a:solidFill>
        </a:fill>
      </a:tcStyle>
    </a:firstCol>
    <a:lastRow>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25400" cap="flat">
              <a:solidFill>
                <a:srgbClr val="D6D7D6"/>
              </a:solidFill>
              <a:prstDash val="solid"/>
              <a:miter lim="400000"/>
            </a:ln>
          </a:top>
          <a:bottom>
            <a:ln w="12700" cap="flat">
              <a:solidFill>
                <a:srgbClr val="D6D6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rgbClr val="032650"/>
          </a:solidFill>
        </a:fill>
      </a:tcStyle>
    </a:lastRow>
    <a:firstRow>
      <a:tcTxStyle b="on"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6D6"/>
              </a:solidFill>
              <a:prstDash val="solid"/>
              <a:miter lim="400000"/>
            </a:ln>
          </a:top>
          <a:bottom>
            <a:ln w="254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rgbClr val="032650"/>
          </a:solidFill>
        </a:fill>
      </a:tcStyle>
    </a:firstRow>
  </a:tblStyle>
  <a:tblStyle styleId="{C7B018BB-80A7-4F77-B60F-C8B233D01FF8}" styleName="">
    <a:tblBg/>
    <a:wholeTbl>
      <a:tcTxStyle b="off" i="off">
        <a:font>
          <a:latin typeface="Helvetica Neue"/>
          <a:ea typeface="Helvetica Neue"/>
          <a:cs typeface="Helvetica Neue"/>
        </a:font>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929292"/>
              </a:solidFill>
              <a:prstDash val="solid"/>
              <a:miter lim="400000"/>
            </a:ln>
          </a:top>
          <a:bottom>
            <a:ln w="12700" cap="flat">
              <a:solidFill>
                <a:srgbClr val="929292"/>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84E00"/>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17101"/>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17101"/>
          </a:solidFill>
        </a:fill>
      </a:tcStyle>
    </a:firstRow>
  </a:tblStyle>
  <a:tblStyle styleId="{EEE7283C-3CF3-47DC-8721-378D4A62B228}" styleName="">
    <a:tblBg/>
    <a:wholeTbl>
      <a:tcTxStyle b="off" i="off">
        <a:font>
          <a:latin typeface="Helvetica Neue"/>
          <a:ea typeface="Helvetica Neue"/>
          <a:cs typeface="Helvetica Neue"/>
        </a:font>
        <a:srgbClr val="FFFFFF"/>
      </a:tcTxStyle>
      <a:tcStyle>
        <a:tcBdr>
          <a:left>
            <a:ln w="12700" cap="flat">
              <a:solidFill>
                <a:srgbClr val="AAAAAA"/>
              </a:solidFill>
              <a:prstDash val="solid"/>
              <a:miter lim="400000"/>
            </a:ln>
          </a:left>
          <a:right>
            <a:ln w="12700" cap="flat">
              <a:solidFill>
                <a:srgbClr val="AAAAAA"/>
              </a:solidFill>
              <a:prstDash val="solid"/>
              <a:miter lim="400000"/>
            </a:ln>
          </a:right>
          <a:top>
            <a:ln w="12700" cap="flat">
              <a:solidFill>
                <a:srgbClr val="AAAAAA"/>
              </a:solidFill>
              <a:prstDash val="solid"/>
              <a:miter lim="400000"/>
            </a:ln>
          </a:top>
          <a:bottom>
            <a:ln w="12700" cap="flat">
              <a:solidFill>
                <a:srgbClr val="AAAAAA"/>
              </a:solidFill>
              <a:prstDash val="solid"/>
              <a:miter lim="400000"/>
            </a:ln>
          </a:bottom>
          <a:insideH>
            <a:ln w="12700" cap="flat">
              <a:solidFill>
                <a:srgbClr val="AAAAAA"/>
              </a:solidFill>
              <a:prstDash val="solid"/>
              <a:miter lim="400000"/>
            </a:ln>
          </a:insideH>
          <a:insideV>
            <a:ln w="12700" cap="flat">
              <a:solidFill>
                <a:srgbClr val="AAAAAA"/>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5"/>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5">
              <a:hueOff val="106375"/>
              <a:satOff val="9554"/>
              <a:lumOff val="-13516"/>
            </a:schemeClr>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0" cap="flat">
              <a:noFill/>
              <a:miter lim="400000"/>
            </a:ln>
          </a:bottom>
          <a:insideH>
            <a:ln w="12700" cap="flat">
              <a:noFill/>
              <a:miter lim="400000"/>
            </a:ln>
          </a:insideH>
          <a:insideV>
            <a:ln w="12700" cap="flat">
              <a:noFill/>
              <a:miter lim="400000"/>
            </a:ln>
          </a:insideV>
        </a:tcBdr>
        <a:fill>
          <a:solidFill>
            <a:schemeClr val="accent5">
              <a:hueOff val="106375"/>
              <a:satOff val="9554"/>
              <a:lumOff val="-13516"/>
            </a:schemeClr>
          </a:solidFill>
        </a:fill>
      </a:tcStyle>
    </a:firstRow>
  </a:tblStyle>
  <a:tblStyle styleId="{CF821DB8-F4EB-4A41-A1BA-3FCAFE7338EE}" styleName="">
    <a:tblBg/>
    <a:wholeTbl>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6">
              <a:hueOff val="-119728"/>
              <a:satOff val="5580"/>
              <a:lumOff val="-12961"/>
            </a:schemeClr>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50E48"/>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50E48"/>
          </a:solidFill>
        </a:fill>
      </a:tcStyle>
    </a:firstRow>
  </a:tblStyle>
  <a:tblStyle styleId="{33BA23B1-9221-436E-865A-0063620EA4FD}" styleName="">
    <a:tblBg/>
    <a:wholeTbl>
      <a:tcTxStyle b="off" i="off">
        <a:font>
          <a:latin typeface="Helvetica Neue"/>
          <a:ea typeface="Helvetica Neue"/>
          <a:cs typeface="Helvetica Neue"/>
        </a:font>
        <a:srgbClr val="FFFFFF"/>
      </a:tcTxStyle>
      <a:tcStyle>
        <a:tcBdr>
          <a:left>
            <a:ln w="12700" cap="flat">
              <a:solidFill>
                <a:srgbClr val="909090"/>
              </a:solidFill>
              <a:prstDash val="solid"/>
              <a:miter lim="400000"/>
            </a:ln>
          </a:left>
          <a:right>
            <a:ln w="12700" cap="flat">
              <a:solidFill>
                <a:srgbClr val="909090"/>
              </a:solidFill>
              <a:prstDash val="solid"/>
              <a:miter lim="400000"/>
            </a:ln>
          </a:right>
          <a:top>
            <a:ln w="12700" cap="flat">
              <a:solidFill>
                <a:srgbClr val="909090"/>
              </a:solidFill>
              <a:prstDash val="solid"/>
              <a:miter lim="400000"/>
            </a:ln>
          </a:top>
          <a:bottom>
            <a:ln w="12700" cap="flat">
              <a:solidFill>
                <a:srgbClr val="909090"/>
              </a:solidFill>
              <a:prstDash val="solid"/>
              <a:miter lim="400000"/>
            </a:ln>
          </a:bottom>
          <a:insideH>
            <a:ln w="12700" cap="flat">
              <a:solidFill>
                <a:srgbClr val="909090"/>
              </a:solidFill>
              <a:prstDash val="solid"/>
              <a:miter lim="400000"/>
            </a:ln>
          </a:insideH>
          <a:insideV>
            <a:ln w="12700" cap="flat">
              <a:solidFill>
                <a:srgbClr val="909090"/>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98089"/>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6A0AC"/>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6A0AC"/>
          </a:solidFill>
        </a:fill>
      </a:tcStyle>
    </a:firstRow>
  </a:tblStyle>
  <a:tblStyle styleId="{2708684C-4D16-4618-839F-0558EEFCDFE6}" styleName="">
    <a:tblBg/>
    <a:wholeTbl>
      <a:tcTxStyle b="off" i="off">
        <a:font>
          <a:latin typeface="Helvetica Neue"/>
          <a:ea typeface="Helvetica Neue"/>
          <a:cs typeface="Helvetica Neue"/>
        </a:font>
        <a:srgbClr val="FFFFFF"/>
      </a:tcTxStyle>
      <a:tcStyle>
        <a:tcBdr>
          <a:left>
            <a:ln w="12700" cap="flat">
              <a:solidFill>
                <a:srgbClr val="929292"/>
              </a:solidFill>
              <a:custDash>
                <a:ds d="200000" sp="200000"/>
              </a:custDash>
              <a:miter lim="400000"/>
            </a:ln>
          </a:left>
          <a:right>
            <a:ln w="12700" cap="flat">
              <a:solidFill>
                <a:srgbClr val="929292"/>
              </a:solidFill>
              <a:custDash>
                <a:ds d="200000" sp="200000"/>
              </a:custDash>
              <a:miter lim="400000"/>
            </a:ln>
          </a:right>
          <a:top>
            <a:ln w="12700" cap="flat">
              <a:solidFill>
                <a:srgbClr val="929292"/>
              </a:solidFill>
              <a:custDash>
                <a:ds d="200000" sp="200000"/>
              </a:custDash>
              <a:miter lim="400000"/>
            </a:ln>
          </a:top>
          <a:bottom>
            <a:ln w="12700" cap="flat">
              <a:solidFill>
                <a:srgbClr val="929292"/>
              </a:solidFill>
              <a:custDash>
                <a:ds d="200000" sp="200000"/>
              </a:custDash>
              <a:miter lim="400000"/>
            </a:ln>
          </a:bottom>
          <a:insideH>
            <a:ln w="12700" cap="flat">
              <a:solidFill>
                <a:srgbClr val="929292"/>
              </a:solidFill>
              <a:custDash>
                <a:ds d="200000" sp="200000"/>
              </a:custDash>
              <a:miter lim="400000"/>
            </a:ln>
          </a:insideH>
          <a:insideV>
            <a:ln w="12700" cap="flat">
              <a:solidFill>
                <a:srgbClr val="929292"/>
              </a:solidFill>
              <a:custDash>
                <a:ds d="200000" sp="200000"/>
              </a:custDash>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25400" cap="flat">
              <a:solidFill>
                <a:srgbClr val="929292"/>
              </a:solidFill>
              <a:prstDash val="solid"/>
              <a:miter lim="400000"/>
            </a:ln>
          </a:right>
          <a:top>
            <a:ln w="25400" cap="flat">
              <a:solidFill>
                <a:srgbClr val="929292"/>
              </a:solidFill>
              <a:prstDash val="solid"/>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Col>
    <a:lastRow>
      <a:tcTxStyle b="off" i="off">
        <a:font>
          <a:latin typeface="Helvetica Neue"/>
          <a:ea typeface="Helvetica Neue"/>
          <a:cs typeface="Helvetica Neue"/>
        </a:font>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25400" cap="flat">
              <a:solidFill>
                <a:srgbClr val="929292"/>
              </a:solidFill>
              <a:prstDash val="solid"/>
              <a:miter lim="400000"/>
            </a:ln>
          </a:top>
          <a:bottom>
            <a:ln w="12700" cap="flat">
              <a:noFill/>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lastRow>
    <a:firstRow>
      <a:tcTxStyle b="on" i="off">
        <a:font>
          <a:latin typeface="Helvetica Neue"/>
          <a:ea typeface="Helvetica Neue"/>
          <a:cs typeface="Helvetica Neue"/>
        </a:font>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12700" cap="flat">
              <a:noFill/>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792" autoAdjust="0"/>
  </p:normalViewPr>
  <p:slideViewPr>
    <p:cSldViewPr snapToGrid="0">
      <p:cViewPr varScale="1">
        <p:scale>
          <a:sx n="33" d="100"/>
          <a:sy n="33" d="100"/>
        </p:scale>
        <p:origin x="67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 heidenreich" userId="e4fcf13c96634ad4" providerId="LiveId" clId="{2CA126E0-9AB0-47FB-A944-A51FAC88E84D}"/>
    <pc:docChg chg="custSel addSld modSld">
      <pc:chgData name="david heidenreich" userId="e4fcf13c96634ad4" providerId="LiveId" clId="{2CA126E0-9AB0-47FB-A944-A51FAC88E84D}" dt="2023-11-02T13:45:48.183" v="805" actId="313"/>
      <pc:docMkLst>
        <pc:docMk/>
      </pc:docMkLst>
      <pc:sldChg chg="modSp new mod">
        <pc:chgData name="david heidenreich" userId="e4fcf13c96634ad4" providerId="LiveId" clId="{2CA126E0-9AB0-47FB-A944-A51FAC88E84D}" dt="2023-11-02T13:45:48.183" v="805" actId="313"/>
        <pc:sldMkLst>
          <pc:docMk/>
          <pc:sldMk cId="3509371751" sldId="302"/>
        </pc:sldMkLst>
        <pc:spChg chg="mod">
          <ac:chgData name="david heidenreich" userId="e4fcf13c96634ad4" providerId="LiveId" clId="{2CA126E0-9AB0-47FB-A944-A51FAC88E84D}" dt="2023-11-02T13:41:02.174" v="252" actId="20577"/>
          <ac:spMkLst>
            <pc:docMk/>
            <pc:sldMk cId="3509371751" sldId="302"/>
            <ac:spMk id="2" creationId="{A3AFDE6C-E63B-547B-31E5-7350DAE05DE0}"/>
          </ac:spMkLst>
        </pc:spChg>
        <pc:spChg chg="mod">
          <ac:chgData name="david heidenreich" userId="e4fcf13c96634ad4" providerId="LiveId" clId="{2CA126E0-9AB0-47FB-A944-A51FAC88E84D}" dt="2023-11-02T13:45:48.183" v="805" actId="313"/>
          <ac:spMkLst>
            <pc:docMk/>
            <pc:sldMk cId="3509371751" sldId="302"/>
            <ac:spMk id="3" creationId="{59B09F9A-0F76-C610-35E8-CE4DA2D8252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 name="Shape 133"/>
          <p:cNvSpPr>
            <a:spLocks noGrp="1" noRot="1" noChangeAspect="1"/>
          </p:cNvSpPr>
          <p:nvPr>
            <p:ph type="sldImg"/>
          </p:nvPr>
        </p:nvSpPr>
        <p:spPr>
          <a:xfrm>
            <a:off x="1143000" y="685800"/>
            <a:ext cx="4572000" cy="3429000"/>
          </a:xfrm>
          <a:prstGeom prst="rect">
            <a:avLst/>
          </a:prstGeom>
        </p:spPr>
        <p:txBody>
          <a:bodyPr/>
          <a:lstStyle/>
          <a:p>
            <a:endParaRPr/>
          </a:p>
        </p:txBody>
      </p:sp>
      <p:sp>
        <p:nvSpPr>
          <p:cNvPr id="134" name="Shape 13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142"/>
          <p:cNvSpPr>
            <a:spLocks noGrp="1" noRot="1" noChangeAspect="1"/>
          </p:cNvSpPr>
          <p:nvPr>
            <p:ph type="sldImg"/>
          </p:nvPr>
        </p:nvSpPr>
        <p:spPr>
          <a:prstGeom prst="rect">
            <a:avLst/>
          </a:prstGeom>
        </p:spPr>
        <p:txBody>
          <a:bodyPr/>
          <a:lstStyle/>
          <a:p>
            <a:endParaRPr/>
          </a:p>
        </p:txBody>
      </p:sp>
      <p:sp>
        <p:nvSpPr>
          <p:cNvPr id="143" name="Shape 143"/>
          <p:cNvSpPr>
            <a:spLocks noGrp="1"/>
          </p:cNvSpPr>
          <p:nvPr>
            <p:ph type="body" sz="quarter" idx="1"/>
          </p:nvPr>
        </p:nvSpPr>
        <p:spPr>
          <a:prstGeom prst="rect">
            <a:avLst/>
          </a:prstGeom>
        </p:spPr>
        <p:txBody>
          <a:bodyPr/>
          <a:lstStyle/>
          <a:p>
            <a:r>
              <a:t>JIM</a:t>
            </a:r>
          </a:p>
          <a:p>
            <a:r>
              <a:t>0:00 Title Slide </a:t>
            </a:r>
          </a:p>
          <a:p>
            <a:r>
              <a:t>(You don’t need to use this. These slides serve, at least for now as the trainers guide. Some, like this one, might just be placeholders.)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Samaritan woman; Lydia; Cornelius; Zacchaeus; Philippian jailer; Levi/Matthew; Andrew…</a:t>
            </a:r>
          </a:p>
        </p:txBody>
      </p:sp>
    </p:spTree>
    <p:extLst>
      <p:ext uri="{BB962C8B-B14F-4D97-AF65-F5344CB8AC3E}">
        <p14:creationId xmlns:p14="http://schemas.microsoft.com/office/powerpoint/2010/main" val="2614454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a:spLocks noGrp="1" noRot="1" noChangeAspect="1"/>
          </p:cNvSpPr>
          <p:nvPr>
            <p:ph type="sldImg"/>
          </p:nvPr>
        </p:nvSpPr>
        <p:spPr>
          <a:xfrm>
            <a:off x="381000" y="685800"/>
            <a:ext cx="6096000" cy="3429000"/>
          </a:xfrm>
          <a:prstGeom prst="rect">
            <a:avLst/>
          </a:prstGeom>
        </p:spPr>
        <p:txBody>
          <a:bodyPr/>
          <a:lstStyle/>
          <a:p>
            <a:endParaRPr/>
          </a:p>
        </p:txBody>
      </p:sp>
      <p:sp>
        <p:nvSpPr>
          <p:cNvPr id="197" name="Shape 197"/>
          <p:cNvSpPr>
            <a:spLocks noGrp="1"/>
          </p:cNvSpPr>
          <p:nvPr>
            <p:ph type="body" sz="quarter" idx="1"/>
          </p:nvPr>
        </p:nvSpPr>
        <p:spPr>
          <a:prstGeom prst="rect">
            <a:avLst/>
          </a:prstGeom>
        </p:spPr>
        <p:txBody>
          <a:bodyPr/>
          <a:lstStyle/>
          <a:p>
            <a:r>
              <a:t>01:05 -DAVID</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Joe – Lance’s friend. PoP who now has DG with 12+ people in Chicago. </a:t>
            </a:r>
          </a:p>
        </p:txBody>
      </p:sp>
    </p:spTree>
    <p:extLst>
      <p:ext uri="{BB962C8B-B14F-4D97-AF65-F5344CB8AC3E}">
        <p14:creationId xmlns:p14="http://schemas.microsoft.com/office/powerpoint/2010/main" val="21780659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Annie – PoP in Asia. Asked to join DG in her neighborhood…now has started over 100 groups</a:t>
            </a:r>
          </a:p>
        </p:txBody>
      </p:sp>
    </p:spTree>
    <p:extLst>
      <p:ext uri="{BB962C8B-B14F-4D97-AF65-F5344CB8AC3E}">
        <p14:creationId xmlns:p14="http://schemas.microsoft.com/office/powerpoint/2010/main" val="36880433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Chris told story of guy who came to church late and left early. Paco noticed him and started DG in his house instead of pushing church forms. </a:t>
            </a:r>
          </a:p>
        </p:txBody>
      </p:sp>
    </p:spTree>
    <p:extLst>
      <p:ext uri="{BB962C8B-B14F-4D97-AF65-F5344CB8AC3E}">
        <p14:creationId xmlns:p14="http://schemas.microsoft.com/office/powerpoint/2010/main" val="31447592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Shape 225"/>
          <p:cNvSpPr>
            <a:spLocks noGrp="1" noRot="1" noChangeAspect="1"/>
          </p:cNvSpPr>
          <p:nvPr>
            <p:ph type="sldImg"/>
          </p:nvPr>
        </p:nvSpPr>
        <p:spPr>
          <a:xfrm>
            <a:off x="381000" y="685800"/>
            <a:ext cx="6096000" cy="3429000"/>
          </a:xfrm>
          <a:prstGeom prst="rect">
            <a:avLst/>
          </a:prstGeom>
        </p:spPr>
        <p:txBody>
          <a:bodyPr/>
          <a:lstStyle/>
          <a:p>
            <a:endParaRPr/>
          </a:p>
        </p:txBody>
      </p:sp>
      <p:sp>
        <p:nvSpPr>
          <p:cNvPr id="226" name="Shape 226"/>
          <p:cNvSpPr>
            <a:spLocks noGrp="1"/>
          </p:cNvSpPr>
          <p:nvPr>
            <p:ph type="body" sz="quarter" idx="1"/>
          </p:nvPr>
        </p:nvSpPr>
        <p:spPr>
          <a:prstGeom prst="rect">
            <a:avLst/>
          </a:prstGeom>
        </p:spPr>
        <p:txBody>
          <a:bodyPr/>
          <a:lstStyle/>
          <a:p>
            <a:r>
              <a:t>1:18 (9:20) DAVID. </a:t>
            </a:r>
            <a:r>
              <a:rPr b="1"/>
              <a:t>(NOT Extraction Evangelism).</a:t>
            </a:r>
            <a:r>
              <a:t> </a:t>
            </a:r>
          </a:p>
          <a:p>
            <a:r>
              <a:t>Go to them, rather than invite to a building strategy</a:t>
            </a:r>
          </a:p>
          <a:p>
            <a:r>
              <a:t>Instead of going for the masses, looking for hungry people</a:t>
            </a:r>
          </a:p>
          <a:p>
            <a:r>
              <a:t>Not random, listen to the Spirit</a:t>
            </a:r>
          </a:p>
          <a:p>
            <a:r>
              <a:t>Instead of taking things so they listen, we receive from them to open doors to their listening</a:t>
            </a:r>
          </a:p>
          <a:p>
            <a:r>
              <a:t>More relational</a:t>
            </a:r>
          </a:p>
          <a:p>
            <a:pPr>
              <a:defRPr b="1"/>
            </a:pPr>
            <a:r>
              <a:t>Looking to win families and groups, not just individuals</a:t>
            </a:r>
          </a:p>
          <a:p>
            <a:r>
              <a:t>Using the Lord’s strategy then using our ideas</a:t>
            </a:r>
          </a:p>
          <a:p>
            <a:r>
              <a:t>More them centered than us centered</a:t>
            </a:r>
          </a:p>
          <a:p>
            <a:r>
              <a:t>More of a time commitment, that a simple transaction</a:t>
            </a:r>
          </a:p>
          <a:p>
            <a:r>
              <a:t>Letting them become the leaders, with you supporting them</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xfrm>
            <a:off x="381000" y="685800"/>
            <a:ext cx="6096000" cy="3429000"/>
          </a:xfrm>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r>
              <a:rPr dirty="0"/>
              <a:t>1:15</a:t>
            </a:r>
          </a:p>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Discussion: Which of the 3 legs does your tradition tend to emphasize? Which one gets left out? [Move black box out of the way to see answers.]</a:t>
            </a:r>
          </a:p>
        </p:txBody>
      </p:sp>
    </p:spTree>
    <p:extLst>
      <p:ext uri="{BB962C8B-B14F-4D97-AF65-F5344CB8AC3E}">
        <p14:creationId xmlns:p14="http://schemas.microsoft.com/office/powerpoint/2010/main" val="2797092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Shape 152"/>
          <p:cNvSpPr>
            <a:spLocks noGrp="1" noRot="1" noChangeAspect="1"/>
          </p:cNvSpPr>
          <p:nvPr>
            <p:ph type="sldImg"/>
          </p:nvPr>
        </p:nvSpPr>
        <p:spPr>
          <a:prstGeom prst="rect">
            <a:avLst/>
          </a:prstGeom>
        </p:spPr>
        <p:txBody>
          <a:bodyPr/>
          <a:lstStyle/>
          <a:p>
            <a:endParaRPr/>
          </a:p>
        </p:txBody>
      </p:sp>
      <p:sp>
        <p:nvSpPr>
          <p:cNvPr id="153" name="Shape 153"/>
          <p:cNvSpPr>
            <a:spLocks noGrp="1"/>
          </p:cNvSpPr>
          <p:nvPr>
            <p:ph type="body" sz="quarter" idx="1"/>
          </p:nvPr>
        </p:nvSpPr>
        <p:spPr>
          <a:prstGeom prst="rect">
            <a:avLst/>
          </a:prstGeom>
        </p:spPr>
        <p:txBody>
          <a:bodyPr/>
          <a:lstStyle/>
          <a:p>
            <a:r>
              <a:t>00:20 Marcus</a:t>
            </a:r>
          </a:p>
          <a:p>
            <a:r>
              <a:t>Debrief homework</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Shape 157"/>
          <p:cNvSpPr>
            <a:spLocks noGrp="1" noRot="1" noChangeAspect="1"/>
          </p:cNvSpPr>
          <p:nvPr>
            <p:ph type="sldImg"/>
          </p:nvPr>
        </p:nvSpPr>
        <p:spPr>
          <a:xfrm>
            <a:off x="381000" y="685800"/>
            <a:ext cx="6096000" cy="3429000"/>
          </a:xfrm>
          <a:prstGeom prst="rect">
            <a:avLst/>
          </a:prstGeom>
        </p:spPr>
        <p:txBody>
          <a:bodyPr/>
          <a:lstStyle/>
          <a:p>
            <a:endParaRPr/>
          </a:p>
        </p:txBody>
      </p:sp>
      <p:sp>
        <p:nvSpPr>
          <p:cNvPr id="158" name="Shape 158"/>
          <p:cNvSpPr>
            <a:spLocks noGrp="1"/>
          </p:cNvSpPr>
          <p:nvPr>
            <p:ph type="body" sz="quarter" idx="1"/>
          </p:nvPr>
        </p:nvSpPr>
        <p:spPr>
          <a:prstGeom prst="rect">
            <a:avLst/>
          </a:prstGeom>
        </p:spPr>
        <p:txBody>
          <a:bodyPr/>
          <a:lstStyle/>
          <a:p>
            <a:r>
              <a:t>0:25 (5:25) Marcus</a:t>
            </a:r>
          </a:p>
          <a:p>
            <a:r>
              <a:t>Instructions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Shape 164"/>
          <p:cNvSpPr>
            <a:spLocks noGrp="1" noRot="1" noChangeAspect="1"/>
          </p:cNvSpPr>
          <p:nvPr>
            <p:ph type="sldImg"/>
          </p:nvPr>
        </p:nvSpPr>
        <p:spPr>
          <a:xfrm>
            <a:off x="381000" y="685800"/>
            <a:ext cx="6096000" cy="3429000"/>
          </a:xfrm>
          <a:prstGeom prst="rect">
            <a:avLst/>
          </a:prstGeom>
        </p:spPr>
        <p:txBody>
          <a:bodyPr/>
          <a:lstStyle/>
          <a:p>
            <a:endParaRPr/>
          </a:p>
        </p:txBody>
      </p:sp>
      <p:sp>
        <p:nvSpPr>
          <p:cNvPr id="165" name="Shape 165"/>
          <p:cNvSpPr>
            <a:spLocks noGrp="1"/>
          </p:cNvSpPr>
          <p:nvPr>
            <p:ph type="body" sz="quarter" idx="1"/>
          </p:nvPr>
        </p:nvSpPr>
        <p:spPr>
          <a:prstGeom prst="rect">
            <a:avLst/>
          </a:prstGeom>
        </p:spPr>
        <p:txBody>
          <a:bodyPr/>
          <a:lstStyle/>
          <a:p>
            <a:r>
              <a:t>(00:45) David </a:t>
            </a:r>
          </a:p>
          <a:p>
            <a:r>
              <a:t>One Way to think about it. (Dove Example)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Shape 169"/>
          <p:cNvSpPr>
            <a:spLocks noGrp="1" noRot="1" noChangeAspect="1"/>
          </p:cNvSpPr>
          <p:nvPr>
            <p:ph type="sldImg"/>
          </p:nvPr>
        </p:nvSpPr>
        <p:spPr>
          <a:xfrm>
            <a:off x="381000" y="685800"/>
            <a:ext cx="6096000" cy="3429000"/>
          </a:xfrm>
          <a:prstGeom prst="rect">
            <a:avLst/>
          </a:prstGeom>
        </p:spPr>
        <p:txBody>
          <a:bodyPr/>
          <a:lstStyle/>
          <a:p>
            <a:endParaRPr/>
          </a:p>
        </p:txBody>
      </p:sp>
      <p:sp>
        <p:nvSpPr>
          <p:cNvPr id="170" name="Shape 170"/>
          <p:cNvSpPr>
            <a:spLocks noGrp="1"/>
          </p:cNvSpPr>
          <p:nvPr>
            <p:ph type="body" sz="quarter" idx="1"/>
          </p:nvPr>
        </p:nvSpPr>
        <p:spPr>
          <a:prstGeom prst="rect">
            <a:avLst/>
          </a:prstGeom>
        </p:spPr>
        <p:txBody>
          <a:bodyPr/>
          <a:lstStyle/>
          <a:p>
            <a:r>
              <a:rPr dirty="0"/>
              <a:t>0:55 (5:55)</a:t>
            </a:r>
            <a:r>
              <a:rPr lang="en-US" dirty="0"/>
              <a:t> [These were the answers the group gave.]</a:t>
            </a:r>
            <a:endParaRPr dirty="0"/>
          </a:p>
          <a:p>
            <a:r>
              <a:rPr dirty="0"/>
              <a:t>Pray earnestly for more workers</a:t>
            </a:r>
          </a:p>
          <a:p>
            <a:r>
              <a:rPr dirty="0"/>
              <a:t>Be discerning</a:t>
            </a:r>
          </a:p>
          <a:p>
            <a:r>
              <a:rPr dirty="0"/>
              <a:t>Remember you are going as lambs among wolves</a:t>
            </a:r>
          </a:p>
          <a:p>
            <a:r>
              <a:rPr dirty="0"/>
              <a:t>Stay in the same place, go deeper with that person/family</a:t>
            </a:r>
          </a:p>
          <a:p>
            <a:r>
              <a:rPr dirty="0"/>
              <a:t>Don’t take extra clothes, trust </a:t>
            </a:r>
            <a:r>
              <a:rPr lang="en-US" dirty="0"/>
              <a:t>Jesus himself</a:t>
            </a:r>
            <a:r>
              <a:rPr dirty="0"/>
              <a:t> to supply your needs</a:t>
            </a:r>
          </a:p>
          <a:p>
            <a:r>
              <a:rPr dirty="0"/>
              <a:t>Accept what they give you</a:t>
            </a:r>
          </a:p>
          <a:p>
            <a:r>
              <a:rPr dirty="0"/>
              <a:t>Don’t greet people on the way, be resolute</a:t>
            </a:r>
          </a:p>
          <a:p>
            <a:r>
              <a:rPr dirty="0"/>
              <a:t>Heal the sick and preach that the kingdom has come near you</a:t>
            </a:r>
          </a:p>
          <a:p>
            <a:r>
              <a:rPr dirty="0"/>
              <a:t>If not receptive, move on</a:t>
            </a:r>
          </a:p>
          <a:p>
            <a:r>
              <a:rPr dirty="0"/>
              <a:t>Speak peace to the house, leave if it does not stay there</a:t>
            </a:r>
          </a:p>
          <a:p>
            <a:r>
              <a:rPr dirty="0"/>
              <a:t>Heal the sick</a:t>
            </a:r>
            <a:r>
              <a:rPr lang="en-US" dirty="0"/>
              <a:t>…. </a:t>
            </a:r>
            <a:r>
              <a:rPr lang="en-US" dirty="0" err="1"/>
              <a:t>ect</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xfrm>
            <a:off x="381000" y="685800"/>
            <a:ext cx="6096000" cy="3429000"/>
          </a:xfrm>
          <a:prstGeom prst="rect">
            <a:avLst/>
          </a:prstGeom>
        </p:spPr>
        <p:txBody>
          <a:bodyPr/>
          <a:lstStyle/>
          <a:p>
            <a:endParaRPr/>
          </a:p>
        </p:txBody>
      </p:sp>
      <p:sp>
        <p:nvSpPr>
          <p:cNvPr id="175" name="Shape 175"/>
          <p:cNvSpPr>
            <a:spLocks noGrp="1"/>
          </p:cNvSpPr>
          <p:nvPr>
            <p:ph type="body" sz="quarter" idx="1"/>
          </p:nvPr>
        </p:nvSpPr>
        <p:spPr>
          <a:prstGeom prst="rect">
            <a:avLst/>
          </a:prstGeom>
        </p:spPr>
        <p:txBody>
          <a:bodyPr/>
          <a:lstStyle/>
          <a:p>
            <a:r>
              <a:t>0:40 (5:40) DAVID</a:t>
            </a:r>
          </a:p>
          <a:p>
            <a:r>
              <a:t>Hospitable</a:t>
            </a:r>
          </a:p>
          <a:p>
            <a:r>
              <a:t>Generous</a:t>
            </a:r>
          </a:p>
          <a:p>
            <a:r>
              <a:t>Welcoming</a:t>
            </a:r>
          </a:p>
          <a:p>
            <a:r>
              <a:t>Curious</a:t>
            </a:r>
          </a:p>
          <a:p>
            <a:r>
              <a:t>Open to spiritual ideas</a:t>
            </a:r>
          </a:p>
          <a:p>
            <a:r>
              <a:t>Accepting of your peace</a:t>
            </a:r>
          </a:p>
          <a:p>
            <a:r>
              <a:t>Willing to receive prayer</a:t>
            </a:r>
          </a:p>
          <a:p>
            <a:r>
              <a:t>Compassionate</a:t>
            </a:r>
          </a:p>
          <a:p>
            <a:r>
              <a:t>The receive the message</a:t>
            </a:r>
          </a:p>
          <a:p>
            <a:r>
              <a:t>Feed you</a:t>
            </a:r>
          </a:p>
        </p:txBody>
      </p:sp>
    </p:spTree>
    <p:extLst>
      <p:ext uri="{BB962C8B-B14F-4D97-AF65-F5344CB8AC3E}">
        <p14:creationId xmlns:p14="http://schemas.microsoft.com/office/powerpoint/2010/main" val="8928180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hape 179"/>
          <p:cNvSpPr>
            <a:spLocks noGrp="1" noRot="1" noChangeAspect="1"/>
          </p:cNvSpPr>
          <p:nvPr>
            <p:ph type="sldImg"/>
          </p:nvPr>
        </p:nvSpPr>
        <p:spPr>
          <a:xfrm>
            <a:off x="381000" y="685800"/>
            <a:ext cx="6096000" cy="3429000"/>
          </a:xfrm>
          <a:prstGeom prst="rect">
            <a:avLst/>
          </a:prstGeom>
        </p:spPr>
        <p:txBody>
          <a:bodyPr/>
          <a:lstStyle/>
          <a:p>
            <a:endParaRPr/>
          </a:p>
        </p:txBody>
      </p:sp>
      <p:sp>
        <p:nvSpPr>
          <p:cNvPr id="180" name="Shape 180"/>
          <p:cNvSpPr>
            <a:spLocks noGrp="1"/>
          </p:cNvSpPr>
          <p:nvPr>
            <p:ph type="body" sz="quarter" idx="1"/>
          </p:nvPr>
        </p:nvSpPr>
        <p:spPr>
          <a:prstGeom prst="rect">
            <a:avLst/>
          </a:prstGeom>
        </p:spPr>
        <p:txBody>
          <a:bodyPr/>
          <a:lstStyle/>
          <a:p>
            <a:r>
              <a:t>01:00 (9:00) DAVID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Shape 191"/>
          <p:cNvSpPr>
            <a:spLocks noGrp="1" noRot="1" noChangeAspect="1"/>
          </p:cNvSpPr>
          <p:nvPr>
            <p:ph type="sldImg"/>
          </p:nvPr>
        </p:nvSpPr>
        <p:spPr>
          <a:xfrm>
            <a:off x="381000" y="685800"/>
            <a:ext cx="6096000" cy="3429000"/>
          </a:xfrm>
          <a:prstGeom prst="rect">
            <a:avLst/>
          </a:prstGeom>
        </p:spPr>
        <p:txBody>
          <a:bodyPr/>
          <a:lstStyle/>
          <a:p>
            <a:endParaRPr/>
          </a:p>
        </p:txBody>
      </p:sp>
      <p:sp>
        <p:nvSpPr>
          <p:cNvPr id="192" name="Shape 192"/>
          <p:cNvSpPr>
            <a:spLocks noGrp="1"/>
          </p:cNvSpPr>
          <p:nvPr>
            <p:ph type="body" sz="quarter" idx="1"/>
          </p:nvPr>
        </p:nvSpPr>
        <p:spPr>
          <a:prstGeom prst="rect">
            <a:avLst/>
          </a:prstGeom>
        </p:spPr>
        <p:txBody>
          <a:bodyPr/>
          <a:lstStyle/>
          <a:p>
            <a:r>
              <a:rPr dirty="0"/>
              <a:t>1:00 (6:00) </a:t>
            </a:r>
            <a:r>
              <a:rPr lang="en-US" dirty="0"/>
              <a:t>– We see that this is:</a:t>
            </a:r>
          </a:p>
          <a:p>
            <a:pPr marL="342900" indent="-342900">
              <a:buFont typeface="Arial" panose="020B0604020202020204" pitchFamily="34" charset="0"/>
              <a:buChar char="•"/>
            </a:pPr>
            <a:r>
              <a:rPr lang="en-US" dirty="0"/>
              <a:t>How Jesus lived his life.</a:t>
            </a:r>
          </a:p>
          <a:p>
            <a:pPr marL="342900" indent="-342900">
              <a:buFont typeface="Arial" panose="020B0604020202020204" pitchFamily="34" charset="0"/>
              <a:buChar char="•"/>
            </a:pPr>
            <a:r>
              <a:rPr lang="en-US" dirty="0"/>
              <a:t>How Jesus sent the 12 in Matthew 10; Luke 9 and Mark 6</a:t>
            </a:r>
          </a:p>
          <a:p>
            <a:pPr marL="342900" indent="-342900">
              <a:buFont typeface="Arial" panose="020B0604020202020204" pitchFamily="34" charset="0"/>
              <a:buChar char="•"/>
            </a:pPr>
            <a:r>
              <a:rPr lang="en-US" dirty="0"/>
              <a:t>This is also how he sent the 72 in Luke 10</a:t>
            </a:r>
          </a:p>
          <a:p>
            <a:pPr marL="342900" indent="-342900">
              <a:buFont typeface="Arial" panose="020B0604020202020204" pitchFamily="34" charset="0"/>
              <a:buChar char="•"/>
            </a:pPr>
            <a:r>
              <a:rPr lang="en-US" dirty="0"/>
              <a:t>We see this pattern also repeated in the Book of Acts</a:t>
            </a:r>
          </a:p>
          <a:p>
            <a:pPr marL="0" indent="0">
              <a:buFont typeface="Arial" panose="020B0604020202020204" pitchFamily="34" charset="0"/>
              <a:buNone/>
            </a:pPr>
            <a:r>
              <a:rPr lang="en-US" dirty="0"/>
              <a:t>We conclude in DMM that this is how Jesus sent people. It’s not a “come and see” model but a “go and tell” model focused on getting into the homes and family of the seeker, rather than extracting them from their communities.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778000" y="2298700"/>
            <a:ext cx="20828000" cy="4648200"/>
          </a:xfrm>
          <a:prstGeom prst="rect">
            <a:avLst/>
          </a:prstGeom>
        </p:spPr>
        <p:txBody>
          <a:bodyPr anchor="b"/>
          <a:lstStyle/>
          <a:p>
            <a:r>
              <a:t>Title Text</a:t>
            </a:r>
          </a:p>
        </p:txBody>
      </p:sp>
      <p:sp>
        <p:nvSpPr>
          <p:cNvPr id="12" name="Body Level One…"/>
          <p:cNvSpPr txBox="1">
            <a:spLocks noGrp="1"/>
          </p:cNvSpPr>
          <p:nvPr>
            <p:ph type="body" sz="quarter" idx="1"/>
          </p:nvPr>
        </p:nvSpPr>
        <p:spPr>
          <a:xfrm>
            <a:off x="1778000" y="7073900"/>
            <a:ext cx="20828000" cy="1587500"/>
          </a:xfrm>
          <a:prstGeom prst="rect">
            <a:avLst/>
          </a:prstGeom>
        </p:spPr>
        <p:txBody>
          <a:bodyPr anchor="t"/>
          <a:lstStyle>
            <a:lvl1pPr marL="0" indent="0" algn="ctr">
              <a:spcBef>
                <a:spcPts val="0"/>
              </a:spcBef>
              <a:buClrTx/>
              <a:buSzTx/>
              <a:buNone/>
              <a:defRPr sz="5400"/>
            </a:lvl1pPr>
            <a:lvl2pPr marL="0" indent="228600" algn="ctr">
              <a:spcBef>
                <a:spcPts val="0"/>
              </a:spcBef>
              <a:buClrTx/>
              <a:buSzTx/>
              <a:buNone/>
              <a:defRPr sz="5400"/>
            </a:lvl2pPr>
            <a:lvl3pPr marL="0" indent="457200" algn="ctr">
              <a:spcBef>
                <a:spcPts val="0"/>
              </a:spcBef>
              <a:buClrTx/>
              <a:buSzTx/>
              <a:buNone/>
              <a:defRPr sz="5400"/>
            </a:lvl3pPr>
            <a:lvl4pPr marL="0" indent="685800" algn="ctr">
              <a:spcBef>
                <a:spcPts val="0"/>
              </a:spcBef>
              <a:buClrTx/>
              <a:buSzTx/>
              <a:buNone/>
              <a:defRPr sz="5400"/>
            </a:lvl4pPr>
            <a:lvl5pPr marL="0" indent="914400" algn="ctr">
              <a:spcBef>
                <a:spcPts val="0"/>
              </a:spcBef>
              <a:buClrTx/>
              <a:buSzTx/>
              <a:buNone/>
              <a:defRPr sz="54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 Top">
    <p:bg>
      <p:bgPr>
        <a:solidFill>
          <a:srgbClr val="FFFFFF"/>
        </a:solidFill>
        <a:effectLst/>
      </p:bgPr>
    </p:bg>
    <p:spTree>
      <p:nvGrpSpPr>
        <p:cNvPr id="1" name=""/>
        <p:cNvGrpSpPr/>
        <p:nvPr/>
      </p:nvGrpSpPr>
      <p:grpSpPr>
        <a:xfrm>
          <a:off x="0" y="0"/>
          <a:ext cx="0" cy="0"/>
          <a:chOff x="0" y="0"/>
          <a:chExt cx="0" cy="0"/>
        </a:xfrm>
      </p:grpSpPr>
      <p:sp>
        <p:nvSpPr>
          <p:cNvPr id="117" name="Title Text"/>
          <p:cNvSpPr txBox="1">
            <a:spLocks noGrp="1"/>
          </p:cNvSpPr>
          <p:nvPr>
            <p:ph type="title"/>
          </p:nvPr>
        </p:nvSpPr>
        <p:spPr>
          <a:prstGeom prst="rect">
            <a:avLst/>
          </a:prstGeom>
        </p:spPr>
        <p:txBody>
          <a:bodyPr/>
          <a:lstStyle/>
          <a:p>
            <a:r>
              <a:t>Title Text</a:t>
            </a:r>
          </a:p>
        </p:txBody>
      </p:sp>
      <p:sp>
        <p:nvSpPr>
          <p:cNvPr id="118"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bg>
      <p:bgPr>
        <a:solidFill>
          <a:srgbClr val="FFFFFF"/>
        </a:solidFill>
        <a:effectLst/>
      </p:bgPr>
    </p:bg>
    <p:spTree>
      <p:nvGrpSpPr>
        <p:cNvPr id="1" name=""/>
        <p:cNvGrpSpPr/>
        <p:nvPr/>
      </p:nvGrpSpPr>
      <p:grpSpPr>
        <a:xfrm>
          <a:off x="0" y="0"/>
          <a:ext cx="0" cy="0"/>
          <a:chOff x="0" y="0"/>
          <a:chExt cx="0" cy="0"/>
        </a:xfrm>
      </p:grpSpPr>
      <p:sp>
        <p:nvSpPr>
          <p:cNvPr id="125" name="Title Text"/>
          <p:cNvSpPr txBox="1">
            <a:spLocks noGrp="1"/>
          </p:cNvSpPr>
          <p:nvPr>
            <p:ph type="title"/>
          </p:nvPr>
        </p:nvSpPr>
        <p:spPr>
          <a:prstGeom prst="rect">
            <a:avLst/>
          </a:prstGeom>
        </p:spPr>
        <p:txBody>
          <a:bodyPr/>
          <a:lstStyle/>
          <a:p>
            <a:r>
              <a:t>Title Text</a:t>
            </a:r>
          </a:p>
        </p:txBody>
      </p:sp>
      <p:sp>
        <p:nvSpPr>
          <p:cNvPr id="126" name="Body Level One…"/>
          <p:cNvSpPr txBox="1">
            <a:spLocks noGrp="1"/>
          </p:cNvSpPr>
          <p:nvPr>
            <p:ph type="body" idx="1"/>
          </p:nvPr>
        </p:nvSpPr>
        <p:spPr>
          <a:prstGeom prst="rect">
            <a:avLst/>
          </a:prstGeom>
        </p:spPr>
        <p:txBody>
          <a:bodyPr/>
          <a:lstStyle>
            <a:lvl1pPr>
              <a:buClrTx/>
            </a:lvl1pPr>
            <a:lvl2pPr>
              <a:buClrTx/>
            </a:lvl2pPr>
            <a:lvl3pPr>
              <a:buClrTx/>
            </a:lvl3pPr>
            <a:lvl4pPr>
              <a:buClrTx/>
            </a:lvl4pPr>
            <a:lvl5pPr>
              <a:buClrTx/>
            </a:lvl5pP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778000" y="2298700"/>
            <a:ext cx="20828000" cy="4648200"/>
          </a:xfrm>
          <a:prstGeom prst="rect">
            <a:avLst/>
          </a:prstGeom>
        </p:spPr>
        <p:txBody>
          <a:bodyPr anchor="b"/>
          <a:lstStyle/>
          <a:p>
            <a:r>
              <a:t>Title Text</a:t>
            </a:r>
          </a:p>
        </p:txBody>
      </p:sp>
      <p:sp>
        <p:nvSpPr>
          <p:cNvPr id="12" name="Body Level One…"/>
          <p:cNvSpPr txBox="1">
            <a:spLocks noGrp="1"/>
          </p:cNvSpPr>
          <p:nvPr>
            <p:ph type="body" sz="quarter" idx="1"/>
          </p:nvPr>
        </p:nvSpPr>
        <p:spPr>
          <a:xfrm>
            <a:off x="1778000" y="7073900"/>
            <a:ext cx="20828000" cy="1587500"/>
          </a:xfrm>
          <a:prstGeom prst="rect">
            <a:avLst/>
          </a:prstGeom>
        </p:spPr>
        <p:txBody>
          <a:bodyPr anchor="t"/>
          <a:lstStyle>
            <a:lvl1pPr marL="0" indent="0" algn="ctr">
              <a:spcBef>
                <a:spcPts val="0"/>
              </a:spcBef>
              <a:buClrTx/>
              <a:buSzTx/>
              <a:buNone/>
              <a:defRPr sz="5400">
                <a:latin typeface="Museo Slab 500"/>
                <a:ea typeface="Museo Slab 500"/>
                <a:cs typeface="Museo Slab 500"/>
                <a:sym typeface="Museo Slab 500"/>
              </a:defRPr>
            </a:lvl1pPr>
            <a:lvl2pPr marL="0" indent="228600" algn="ctr">
              <a:spcBef>
                <a:spcPts val="0"/>
              </a:spcBef>
              <a:buClrTx/>
              <a:buSzTx/>
              <a:buNone/>
              <a:defRPr sz="5400">
                <a:latin typeface="Museo Slab 500"/>
                <a:ea typeface="Museo Slab 500"/>
                <a:cs typeface="Museo Slab 500"/>
                <a:sym typeface="Museo Slab 500"/>
              </a:defRPr>
            </a:lvl2pPr>
            <a:lvl3pPr marL="0" indent="457200" algn="ctr">
              <a:spcBef>
                <a:spcPts val="0"/>
              </a:spcBef>
              <a:buClrTx/>
              <a:buSzTx/>
              <a:buNone/>
              <a:defRPr sz="5400">
                <a:latin typeface="Museo Slab 500"/>
                <a:ea typeface="Museo Slab 500"/>
                <a:cs typeface="Museo Slab 500"/>
                <a:sym typeface="Museo Slab 500"/>
              </a:defRPr>
            </a:lvl3pPr>
            <a:lvl4pPr marL="0" indent="685800" algn="ctr">
              <a:spcBef>
                <a:spcPts val="0"/>
              </a:spcBef>
              <a:buClrTx/>
              <a:buSzTx/>
              <a:buNone/>
              <a:defRPr sz="5400">
                <a:latin typeface="Museo Slab 500"/>
                <a:ea typeface="Museo Slab 500"/>
                <a:cs typeface="Museo Slab 500"/>
                <a:sym typeface="Museo Slab 500"/>
              </a:defRPr>
            </a:lvl4pPr>
            <a:lvl5pPr marL="0" indent="914400" algn="ctr">
              <a:spcBef>
                <a:spcPts val="0"/>
              </a:spcBef>
              <a:buClrTx/>
              <a:buSzTx/>
              <a:buNone/>
              <a:defRPr sz="5400">
                <a:latin typeface="Museo Slab 500"/>
                <a:ea typeface="Museo Slab 500"/>
                <a:cs typeface="Museo Slab 500"/>
                <a:sym typeface="Museo Slab 500"/>
              </a:defRPr>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889111281"/>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21"/>
          </p:nvPr>
        </p:nvSpPr>
        <p:spPr>
          <a:xfrm>
            <a:off x="8016875" y="-63500"/>
            <a:ext cx="19831050" cy="13220701"/>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1651000" y="952500"/>
            <a:ext cx="10223500" cy="5549900"/>
          </a:xfrm>
          <a:prstGeom prst="rect">
            <a:avLst/>
          </a:prstGeom>
        </p:spPr>
        <p:txBody>
          <a:bodyPr anchor="b"/>
          <a:lstStyle>
            <a:lvl1pPr>
              <a:defRPr sz="8400"/>
            </a:lvl1pPr>
          </a:lstStyle>
          <a:p>
            <a:r>
              <a:t>Title Text</a:t>
            </a:r>
          </a:p>
        </p:txBody>
      </p:sp>
      <p:sp>
        <p:nvSpPr>
          <p:cNvPr id="40" name="Body Level One…"/>
          <p:cNvSpPr txBox="1">
            <a:spLocks noGrp="1"/>
          </p:cNvSpPr>
          <p:nvPr>
            <p:ph type="body" sz="quarter" idx="1"/>
          </p:nvPr>
        </p:nvSpPr>
        <p:spPr>
          <a:xfrm>
            <a:off x="1651000" y="6527800"/>
            <a:ext cx="10223500" cy="5727700"/>
          </a:xfrm>
          <a:prstGeom prst="rect">
            <a:avLst/>
          </a:prstGeom>
        </p:spPr>
        <p:txBody>
          <a:bodyPr anchor="t"/>
          <a:lstStyle>
            <a:lvl1pPr marL="0" indent="0" algn="ctr">
              <a:spcBef>
                <a:spcPts val="0"/>
              </a:spcBef>
              <a:buClrTx/>
              <a:buSzTx/>
              <a:buNone/>
              <a:defRPr sz="5400">
                <a:latin typeface="Museo Slab 500"/>
                <a:ea typeface="Museo Slab 500"/>
                <a:cs typeface="Museo Slab 500"/>
                <a:sym typeface="Museo Slab 500"/>
              </a:defRPr>
            </a:lvl1pPr>
            <a:lvl2pPr marL="0" indent="228600" algn="ctr">
              <a:spcBef>
                <a:spcPts val="0"/>
              </a:spcBef>
              <a:buClrTx/>
              <a:buSzTx/>
              <a:buNone/>
              <a:defRPr sz="5400">
                <a:latin typeface="Museo Slab 500"/>
                <a:ea typeface="Museo Slab 500"/>
                <a:cs typeface="Museo Slab 500"/>
                <a:sym typeface="Museo Slab 500"/>
              </a:defRPr>
            </a:lvl2pPr>
            <a:lvl3pPr marL="0" indent="457200" algn="ctr">
              <a:spcBef>
                <a:spcPts val="0"/>
              </a:spcBef>
              <a:buClrTx/>
              <a:buSzTx/>
              <a:buNone/>
              <a:defRPr sz="5400">
                <a:latin typeface="Museo Slab 500"/>
                <a:ea typeface="Museo Slab 500"/>
                <a:cs typeface="Museo Slab 500"/>
                <a:sym typeface="Museo Slab 500"/>
              </a:defRPr>
            </a:lvl3pPr>
            <a:lvl4pPr marL="0" indent="685800" algn="ctr">
              <a:spcBef>
                <a:spcPts val="0"/>
              </a:spcBef>
              <a:buClrTx/>
              <a:buSzTx/>
              <a:buNone/>
              <a:defRPr sz="5400">
                <a:latin typeface="Museo Slab 500"/>
                <a:ea typeface="Museo Slab 500"/>
                <a:cs typeface="Museo Slab 500"/>
                <a:sym typeface="Museo Slab 500"/>
              </a:defRPr>
            </a:lvl4pPr>
            <a:lvl5pPr marL="0" indent="914400" algn="ctr">
              <a:spcBef>
                <a:spcPts val="0"/>
              </a:spcBef>
              <a:buClrTx/>
              <a:buSzTx/>
              <a:buNone/>
              <a:defRPr sz="5400">
                <a:latin typeface="Museo Slab 500"/>
                <a:ea typeface="Museo Slab 500"/>
                <a:cs typeface="Museo Slab 500"/>
                <a:sym typeface="Museo Slab 500"/>
              </a:defRPr>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3191071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21"/>
          </p:nvPr>
        </p:nvSpPr>
        <p:spPr>
          <a:xfrm>
            <a:off x="9972675" y="2125132"/>
            <a:ext cx="16402050" cy="10934701"/>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1689100" y="3149600"/>
            <a:ext cx="10223500" cy="9296400"/>
          </a:xfrm>
          <a:prstGeom prst="rect">
            <a:avLst/>
          </a:prstGeom>
        </p:spPr>
        <p:txBody>
          <a:bodyPr/>
          <a:lstStyle>
            <a:lvl1pPr marL="558800" indent="-558800">
              <a:spcBef>
                <a:spcPts val="4500"/>
              </a:spcBef>
              <a:buClrTx/>
              <a:defRPr sz="5700">
                <a:latin typeface="Museo Slab 500"/>
                <a:ea typeface="Museo Slab 500"/>
                <a:cs typeface="Museo Slab 500"/>
                <a:sym typeface="Museo Slab 500"/>
              </a:defRPr>
            </a:lvl1pPr>
            <a:lvl2pPr marL="1117600" indent="-558800">
              <a:spcBef>
                <a:spcPts val="4500"/>
              </a:spcBef>
              <a:buClrTx/>
              <a:defRPr sz="5700">
                <a:latin typeface="Museo Slab 500"/>
                <a:ea typeface="Museo Slab 500"/>
                <a:cs typeface="Museo Slab 500"/>
                <a:sym typeface="Museo Slab 500"/>
              </a:defRPr>
            </a:lvl2pPr>
            <a:lvl3pPr marL="1676400" indent="-558800">
              <a:spcBef>
                <a:spcPts val="4500"/>
              </a:spcBef>
              <a:buClrTx/>
              <a:defRPr sz="5700">
                <a:latin typeface="Museo Slab 500"/>
                <a:ea typeface="Museo Slab 500"/>
                <a:cs typeface="Museo Slab 500"/>
                <a:sym typeface="Museo Slab 500"/>
              </a:defRPr>
            </a:lvl3pPr>
            <a:lvl4pPr marL="2235200" indent="-558800">
              <a:spcBef>
                <a:spcPts val="4500"/>
              </a:spcBef>
              <a:buClrTx/>
              <a:defRPr sz="5700">
                <a:latin typeface="Museo Slab 500"/>
                <a:ea typeface="Museo Slab 500"/>
                <a:cs typeface="Museo Slab 500"/>
                <a:sym typeface="Museo Slab 500"/>
              </a:defRPr>
            </a:lvl4pPr>
            <a:lvl5pPr marL="2794000" indent="-558800">
              <a:spcBef>
                <a:spcPts val="4500"/>
              </a:spcBef>
              <a:buClrTx/>
              <a:defRPr sz="5700">
                <a:latin typeface="Museo Slab 500"/>
                <a:ea typeface="Museo Slab 500"/>
                <a:cs typeface="Museo Slab 500"/>
                <a:sym typeface="Museo Slab 500"/>
              </a:defRPr>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37324435"/>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1689100" y="1778000"/>
            <a:ext cx="21005800" cy="10160000"/>
          </a:xfrm>
          <a:prstGeom prst="rect">
            <a:avLst/>
          </a:prstGeom>
        </p:spPr>
        <p:txBody>
          <a:bodyPr/>
          <a:lstStyle>
            <a:lvl1pPr>
              <a:buClrTx/>
              <a:defRPr>
                <a:latin typeface="Museo Slab 500"/>
                <a:ea typeface="Museo Slab 500"/>
                <a:cs typeface="Museo Slab 500"/>
                <a:sym typeface="Museo Slab 500"/>
              </a:defRPr>
            </a:lvl1pPr>
            <a:lvl2pPr>
              <a:buClrTx/>
              <a:defRPr>
                <a:latin typeface="Museo Slab 500"/>
                <a:ea typeface="Museo Slab 500"/>
                <a:cs typeface="Museo Slab 500"/>
                <a:sym typeface="Museo Slab 500"/>
              </a:defRPr>
            </a:lvl2pPr>
            <a:lvl3pPr>
              <a:buClrTx/>
              <a:defRPr>
                <a:latin typeface="Museo Slab 500"/>
                <a:ea typeface="Museo Slab 500"/>
                <a:cs typeface="Museo Slab 500"/>
                <a:sym typeface="Museo Slab 500"/>
              </a:defRPr>
            </a:lvl3pPr>
            <a:lvl4pPr>
              <a:buClrTx/>
              <a:defRPr>
                <a:latin typeface="Museo Slab 500"/>
                <a:ea typeface="Museo Slab 500"/>
                <a:cs typeface="Museo Slab 500"/>
                <a:sym typeface="Museo Slab 500"/>
              </a:defRPr>
            </a:lvl4pPr>
            <a:lvl5pPr>
              <a:buClrTx/>
              <a:defRPr>
                <a:latin typeface="Museo Slab 500"/>
                <a:ea typeface="Museo Slab 500"/>
                <a:cs typeface="Museo Slab 500"/>
                <a:sym typeface="Museo Slab 500"/>
              </a:defRPr>
            </a:lvl5p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35366358"/>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21"/>
          </p:nvPr>
        </p:nvSpPr>
        <p:spPr>
          <a:xfrm>
            <a:off x="15290800" y="6870700"/>
            <a:ext cx="8343900" cy="5562600"/>
          </a:xfrm>
          <a:prstGeom prst="rect">
            <a:avLst/>
          </a:prstGeom>
        </p:spPr>
        <p:txBody>
          <a:bodyPr lIns="91439" tIns="45719" rIns="91439" bIns="45719" anchor="t">
            <a:noAutofit/>
          </a:bodyPr>
          <a:lstStyle/>
          <a:p>
            <a:endParaRPr/>
          </a:p>
        </p:txBody>
      </p:sp>
      <p:sp>
        <p:nvSpPr>
          <p:cNvPr id="84" name="Image"/>
          <p:cNvSpPr>
            <a:spLocks noGrp="1"/>
          </p:cNvSpPr>
          <p:nvPr>
            <p:ph type="pic" sz="quarter" idx="22"/>
          </p:nvPr>
        </p:nvSpPr>
        <p:spPr>
          <a:xfrm>
            <a:off x="15316200" y="952500"/>
            <a:ext cx="8305800" cy="5537200"/>
          </a:xfrm>
          <a:prstGeom prst="rect">
            <a:avLst/>
          </a:prstGeom>
        </p:spPr>
        <p:txBody>
          <a:bodyPr lIns="91439" tIns="45719" rIns="91439" bIns="45719" anchor="t">
            <a:noAutofit/>
          </a:bodyPr>
          <a:lstStyle/>
          <a:p>
            <a:endParaRPr/>
          </a:p>
        </p:txBody>
      </p:sp>
      <p:sp>
        <p:nvSpPr>
          <p:cNvPr id="85" name="Image"/>
          <p:cNvSpPr>
            <a:spLocks noGrp="1"/>
          </p:cNvSpPr>
          <p:nvPr>
            <p:ph type="pic" idx="23"/>
          </p:nvPr>
        </p:nvSpPr>
        <p:spPr>
          <a:xfrm>
            <a:off x="-1739900" y="-258233"/>
            <a:ext cx="20065999" cy="13377332"/>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162067873"/>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21"/>
          </p:nvPr>
        </p:nvSpPr>
        <p:spPr>
          <a:xfrm>
            <a:off x="0" y="-1291579"/>
            <a:ext cx="29260800" cy="19507201"/>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54412606"/>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0843589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778000" y="4533900"/>
            <a:ext cx="20828000" cy="46482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 Top">
    <p:bg>
      <p:bgPr>
        <a:solidFill>
          <a:srgbClr val="FFFFFF"/>
        </a:solidFill>
        <a:effectLst/>
      </p:bgPr>
    </p:bg>
    <p:spTree>
      <p:nvGrpSpPr>
        <p:cNvPr id="1" name=""/>
        <p:cNvGrpSpPr/>
        <p:nvPr/>
      </p:nvGrpSpPr>
      <p:grpSpPr>
        <a:xfrm>
          <a:off x="0" y="0"/>
          <a:ext cx="0" cy="0"/>
          <a:chOff x="0" y="0"/>
          <a:chExt cx="0" cy="0"/>
        </a:xfrm>
      </p:grpSpPr>
      <p:sp>
        <p:nvSpPr>
          <p:cNvPr id="117" name="Title Text"/>
          <p:cNvSpPr txBox="1">
            <a:spLocks noGrp="1"/>
          </p:cNvSpPr>
          <p:nvPr>
            <p:ph type="title"/>
          </p:nvPr>
        </p:nvSpPr>
        <p:spPr>
          <a:prstGeom prst="rect">
            <a:avLst/>
          </a:prstGeom>
        </p:spPr>
        <p:txBody>
          <a:bodyPr/>
          <a:lstStyle>
            <a:lvl1pPr>
              <a:defRPr>
                <a:solidFill>
                  <a:srgbClr val="000000"/>
                </a:solidFill>
                <a:latin typeface="Futura"/>
                <a:ea typeface="Futura"/>
                <a:cs typeface="Futura"/>
                <a:sym typeface="Futura"/>
              </a:defRPr>
            </a:lvl1pPr>
          </a:lstStyle>
          <a:p>
            <a:r>
              <a:t>Title Text</a:t>
            </a:r>
          </a:p>
        </p:txBody>
      </p:sp>
      <p:sp>
        <p:nvSpPr>
          <p:cNvPr id="118"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extLst>
      <p:ext uri="{BB962C8B-B14F-4D97-AF65-F5344CB8AC3E}">
        <p14:creationId xmlns:p14="http://schemas.microsoft.com/office/powerpoint/2010/main" val="3469106065"/>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itle &amp; Bullets">
    <p:bg>
      <p:bgPr>
        <a:solidFill>
          <a:srgbClr val="FFFFFF"/>
        </a:solidFill>
        <a:effectLst/>
      </p:bgPr>
    </p:bg>
    <p:spTree>
      <p:nvGrpSpPr>
        <p:cNvPr id="1" name=""/>
        <p:cNvGrpSpPr/>
        <p:nvPr/>
      </p:nvGrpSpPr>
      <p:grpSpPr>
        <a:xfrm>
          <a:off x="0" y="0"/>
          <a:ext cx="0" cy="0"/>
          <a:chOff x="0" y="0"/>
          <a:chExt cx="0" cy="0"/>
        </a:xfrm>
      </p:grpSpPr>
      <p:sp>
        <p:nvSpPr>
          <p:cNvPr id="125" name="Title Text"/>
          <p:cNvSpPr txBox="1">
            <a:spLocks noGrp="1"/>
          </p:cNvSpPr>
          <p:nvPr>
            <p:ph type="title"/>
          </p:nvPr>
        </p:nvSpPr>
        <p:spPr>
          <a:prstGeom prst="rect">
            <a:avLst/>
          </a:prstGeom>
        </p:spPr>
        <p:txBody>
          <a:bodyPr/>
          <a:lstStyle>
            <a:lvl1pPr>
              <a:defRPr>
                <a:solidFill>
                  <a:srgbClr val="000000"/>
                </a:solidFill>
                <a:latin typeface="+mn-lt"/>
                <a:ea typeface="+mn-ea"/>
                <a:cs typeface="+mn-cs"/>
                <a:sym typeface="Helvetica Neue Medium"/>
              </a:defRPr>
            </a:lvl1pPr>
          </a:lstStyle>
          <a:p>
            <a:r>
              <a:t>Title Text</a:t>
            </a:r>
          </a:p>
        </p:txBody>
      </p:sp>
      <p:sp>
        <p:nvSpPr>
          <p:cNvPr id="126" name="Body Level One…"/>
          <p:cNvSpPr txBox="1">
            <a:spLocks noGrp="1"/>
          </p:cNvSpPr>
          <p:nvPr>
            <p:ph type="body" idx="1"/>
          </p:nvPr>
        </p:nvSpPr>
        <p:spPr>
          <a:prstGeom prst="rect">
            <a:avLst/>
          </a:prstGeom>
        </p:spPr>
        <p:txBody>
          <a:bodyPr/>
          <a:lstStyle>
            <a:lvl1pPr>
              <a:buClrTx/>
              <a:defRPr>
                <a:solidFill>
                  <a:srgbClr val="000000"/>
                </a:solidFill>
              </a:defRPr>
            </a:lvl1pPr>
            <a:lvl2pPr>
              <a:buClrTx/>
              <a:defRPr>
                <a:solidFill>
                  <a:srgbClr val="000000"/>
                </a:solidFill>
              </a:defRPr>
            </a:lvl2pPr>
            <a:lvl3pPr>
              <a:buClrTx/>
              <a:defRPr>
                <a:solidFill>
                  <a:srgbClr val="000000"/>
                </a:solidFill>
              </a:defRPr>
            </a:lvl3pPr>
            <a:lvl4pPr>
              <a:buClrTx/>
              <a:defRPr>
                <a:solidFill>
                  <a:srgbClr val="000000"/>
                </a:solidFill>
              </a:defRPr>
            </a:lvl4pPr>
            <a:lvl5pPr>
              <a:buClrTx/>
              <a:defRPr>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extLst>
      <p:ext uri="{BB962C8B-B14F-4D97-AF65-F5344CB8AC3E}">
        <p14:creationId xmlns:p14="http://schemas.microsoft.com/office/powerpoint/2010/main" val="629958976"/>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1_Title &amp; Bullets">
    <p:bg>
      <p:bgPr>
        <a:solidFill>
          <a:srgbClr val="FFFFFF"/>
        </a:solidFill>
        <a:effectLst/>
      </p:bgPr>
    </p:bg>
    <p:spTree>
      <p:nvGrpSpPr>
        <p:cNvPr id="1" name=""/>
        <p:cNvGrpSpPr/>
        <p:nvPr/>
      </p:nvGrpSpPr>
      <p:grpSpPr>
        <a:xfrm>
          <a:off x="0" y="0"/>
          <a:ext cx="0" cy="0"/>
          <a:chOff x="0" y="0"/>
          <a:chExt cx="0" cy="0"/>
        </a:xfrm>
      </p:grpSpPr>
      <p:sp>
        <p:nvSpPr>
          <p:cNvPr id="134" name="Title Text"/>
          <p:cNvSpPr txBox="1">
            <a:spLocks noGrp="1"/>
          </p:cNvSpPr>
          <p:nvPr>
            <p:ph type="title"/>
          </p:nvPr>
        </p:nvSpPr>
        <p:spPr>
          <a:prstGeom prst="rect">
            <a:avLst/>
          </a:prstGeom>
        </p:spPr>
        <p:txBody>
          <a:bodyPr/>
          <a:lstStyle>
            <a:lvl1pPr>
              <a:defRPr>
                <a:solidFill>
                  <a:srgbClr val="000000"/>
                </a:solidFill>
              </a:defRPr>
            </a:lvl1pPr>
          </a:lstStyle>
          <a:p>
            <a:r>
              <a:t>Title Text</a:t>
            </a:r>
          </a:p>
        </p:txBody>
      </p:sp>
      <p:sp>
        <p:nvSpPr>
          <p:cNvPr id="135" name="Body Level One…"/>
          <p:cNvSpPr txBox="1">
            <a:spLocks noGrp="1"/>
          </p:cNvSpPr>
          <p:nvPr>
            <p:ph type="body" idx="1"/>
          </p:nvPr>
        </p:nvSpPr>
        <p:spPr>
          <a:prstGeom prst="rect">
            <a:avLst/>
          </a:prstGeom>
        </p:spPr>
        <p:txBody>
          <a:bodyPr/>
          <a:lstStyle>
            <a:lvl1pPr marL="846666" indent="-846666">
              <a:buClrTx/>
              <a:defRPr sz="6400">
                <a:solidFill>
                  <a:srgbClr val="000000"/>
                </a:solidFill>
                <a:latin typeface="Museo Slab 500"/>
                <a:ea typeface="Museo Slab 500"/>
                <a:cs typeface="Museo Slab 500"/>
                <a:sym typeface="Museo Slab 500"/>
              </a:defRPr>
            </a:lvl1pPr>
            <a:lvl2pPr marL="1481666" indent="-846666">
              <a:buClrTx/>
              <a:defRPr sz="6400">
                <a:solidFill>
                  <a:srgbClr val="000000"/>
                </a:solidFill>
                <a:latin typeface="Museo Slab 500"/>
                <a:ea typeface="Museo Slab 500"/>
                <a:cs typeface="Museo Slab 500"/>
                <a:sym typeface="Museo Slab 500"/>
              </a:defRPr>
            </a:lvl2pPr>
            <a:lvl3pPr marL="2116666" indent="-846666">
              <a:buClrTx/>
              <a:defRPr sz="6400">
                <a:solidFill>
                  <a:srgbClr val="000000"/>
                </a:solidFill>
                <a:latin typeface="Museo Slab 500"/>
                <a:ea typeface="Museo Slab 500"/>
                <a:cs typeface="Museo Slab 500"/>
                <a:sym typeface="Museo Slab 500"/>
              </a:defRPr>
            </a:lvl3pPr>
            <a:lvl4pPr marL="2751666" indent="-846666">
              <a:buClrTx/>
              <a:defRPr sz="6400">
                <a:solidFill>
                  <a:srgbClr val="000000"/>
                </a:solidFill>
                <a:latin typeface="Museo Slab 500"/>
                <a:ea typeface="Museo Slab 500"/>
                <a:cs typeface="Museo Slab 500"/>
                <a:sym typeface="Museo Slab 500"/>
              </a:defRPr>
            </a:lvl4pPr>
            <a:lvl5pPr marL="3386666" indent="-846666">
              <a:buClrTx/>
              <a:defRPr sz="6400">
                <a:solidFill>
                  <a:srgbClr val="000000"/>
                </a:solidFill>
                <a:latin typeface="Museo Slab 500"/>
                <a:ea typeface="Museo Slab 500"/>
                <a:cs typeface="Museo Slab 500"/>
                <a:sym typeface="Museo Slab 500"/>
              </a:defRPr>
            </a:lvl5pPr>
          </a:lstStyle>
          <a:p>
            <a:r>
              <a:t>Body Level One</a:t>
            </a:r>
          </a:p>
          <a:p>
            <a:pPr lvl="1"/>
            <a:r>
              <a:t>Body Level Two</a:t>
            </a:r>
          </a:p>
          <a:p>
            <a:pPr lvl="2"/>
            <a:r>
              <a:t>Body Level Three</a:t>
            </a:r>
          </a:p>
          <a:p>
            <a:pPr lvl="3"/>
            <a:r>
              <a:t>Body Level Four</a:t>
            </a:r>
          </a:p>
          <a:p>
            <a:pPr lvl="4"/>
            <a:r>
              <a:t>Body Level Five</a:t>
            </a:r>
          </a:p>
        </p:txBody>
      </p:sp>
      <p:sp>
        <p:nvSpPr>
          <p:cNvPr id="136"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extLst>
      <p:ext uri="{BB962C8B-B14F-4D97-AF65-F5344CB8AC3E}">
        <p14:creationId xmlns:p14="http://schemas.microsoft.com/office/powerpoint/2010/main" val="1615440303"/>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1_Title &amp; Subtitle">
    <p:spTree>
      <p:nvGrpSpPr>
        <p:cNvPr id="1" name=""/>
        <p:cNvGrpSpPr/>
        <p:nvPr/>
      </p:nvGrpSpPr>
      <p:grpSpPr>
        <a:xfrm>
          <a:off x="0" y="0"/>
          <a:ext cx="0" cy="0"/>
          <a:chOff x="0" y="0"/>
          <a:chExt cx="0" cy="0"/>
        </a:xfrm>
      </p:grpSpPr>
      <p:sp>
        <p:nvSpPr>
          <p:cNvPr id="143" name="Title Text"/>
          <p:cNvSpPr txBox="1">
            <a:spLocks noGrp="1"/>
          </p:cNvSpPr>
          <p:nvPr>
            <p:ph type="title"/>
          </p:nvPr>
        </p:nvSpPr>
        <p:spPr>
          <a:xfrm>
            <a:off x="1778000" y="2298700"/>
            <a:ext cx="20828000" cy="4648200"/>
          </a:xfrm>
          <a:prstGeom prst="rect">
            <a:avLst/>
          </a:prstGeom>
        </p:spPr>
        <p:txBody>
          <a:bodyPr anchor="b"/>
          <a:lstStyle>
            <a:lvl1pPr>
              <a:defRPr>
                <a:solidFill>
                  <a:srgbClr val="000000"/>
                </a:solidFill>
              </a:defRPr>
            </a:lvl1pPr>
          </a:lstStyle>
          <a:p>
            <a:r>
              <a:t>Title Text</a:t>
            </a:r>
          </a:p>
        </p:txBody>
      </p:sp>
      <p:sp>
        <p:nvSpPr>
          <p:cNvPr id="144" name="Body Level One…"/>
          <p:cNvSpPr txBox="1">
            <a:spLocks noGrp="1"/>
          </p:cNvSpPr>
          <p:nvPr>
            <p:ph type="body" sz="quarter" idx="1"/>
          </p:nvPr>
        </p:nvSpPr>
        <p:spPr>
          <a:xfrm>
            <a:off x="1778000" y="7073900"/>
            <a:ext cx="20828000" cy="1587500"/>
          </a:xfrm>
          <a:prstGeom prst="rect">
            <a:avLst/>
          </a:prstGeom>
        </p:spPr>
        <p:txBody>
          <a:bodyPr anchor="t"/>
          <a:lstStyle>
            <a:lvl1pPr marL="0" indent="0" algn="ctr">
              <a:spcBef>
                <a:spcPts val="0"/>
              </a:spcBef>
              <a:buClrTx/>
              <a:buSzTx/>
              <a:buNone/>
              <a:defRPr sz="5400">
                <a:solidFill>
                  <a:srgbClr val="000000"/>
                </a:solidFill>
                <a:latin typeface="Museo Slab 500"/>
                <a:ea typeface="Museo Slab 500"/>
                <a:cs typeface="Museo Slab 500"/>
                <a:sym typeface="Museo Slab 500"/>
              </a:defRPr>
            </a:lvl1pPr>
            <a:lvl2pPr marL="0" indent="228600" algn="ctr">
              <a:spcBef>
                <a:spcPts val="0"/>
              </a:spcBef>
              <a:buClrTx/>
              <a:buSzTx/>
              <a:buNone/>
              <a:defRPr sz="5400">
                <a:solidFill>
                  <a:srgbClr val="000000"/>
                </a:solidFill>
                <a:latin typeface="Museo Slab 500"/>
                <a:ea typeface="Museo Slab 500"/>
                <a:cs typeface="Museo Slab 500"/>
                <a:sym typeface="Museo Slab 500"/>
              </a:defRPr>
            </a:lvl2pPr>
            <a:lvl3pPr marL="0" indent="457200" algn="ctr">
              <a:spcBef>
                <a:spcPts val="0"/>
              </a:spcBef>
              <a:buClrTx/>
              <a:buSzTx/>
              <a:buNone/>
              <a:defRPr sz="5400">
                <a:solidFill>
                  <a:srgbClr val="000000"/>
                </a:solidFill>
                <a:latin typeface="Museo Slab 500"/>
                <a:ea typeface="Museo Slab 500"/>
                <a:cs typeface="Museo Slab 500"/>
                <a:sym typeface="Museo Slab 500"/>
              </a:defRPr>
            </a:lvl3pPr>
            <a:lvl4pPr marL="0" indent="685800" algn="ctr">
              <a:spcBef>
                <a:spcPts val="0"/>
              </a:spcBef>
              <a:buClrTx/>
              <a:buSzTx/>
              <a:buNone/>
              <a:defRPr sz="5400">
                <a:solidFill>
                  <a:srgbClr val="000000"/>
                </a:solidFill>
                <a:latin typeface="Museo Slab 500"/>
                <a:ea typeface="Museo Slab 500"/>
                <a:cs typeface="Museo Slab 500"/>
                <a:sym typeface="Museo Slab 500"/>
              </a:defRPr>
            </a:lvl4pPr>
            <a:lvl5pPr marL="0" indent="914400" algn="ctr">
              <a:spcBef>
                <a:spcPts val="0"/>
              </a:spcBef>
              <a:buClrTx/>
              <a:buSzTx/>
              <a:buNone/>
              <a:defRPr sz="5400">
                <a:solidFill>
                  <a:srgbClr val="000000"/>
                </a:solidFill>
                <a:latin typeface="Museo Slab 500"/>
                <a:ea typeface="Museo Slab 500"/>
                <a:cs typeface="Museo Slab 500"/>
                <a:sym typeface="Museo Slab 500"/>
              </a:defRPr>
            </a:lvl5pPr>
          </a:lstStyle>
          <a:p>
            <a:r>
              <a:t>Body Level One</a:t>
            </a:r>
          </a:p>
          <a:p>
            <a:pPr lvl="1"/>
            <a:r>
              <a:t>Body Level Two</a:t>
            </a:r>
          </a:p>
          <a:p>
            <a:pPr lvl="2"/>
            <a:r>
              <a:t>Body Level Three</a:t>
            </a:r>
          </a:p>
          <a:p>
            <a:pPr lvl="3"/>
            <a:r>
              <a:t>Body Level Four</a:t>
            </a:r>
          </a:p>
          <a:p>
            <a:pPr lvl="4"/>
            <a:r>
              <a:t>Body Level Five</a:t>
            </a:r>
          </a:p>
        </p:txBody>
      </p:sp>
      <p:sp>
        <p:nvSpPr>
          <p:cNvPr id="1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10513642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21"/>
          </p:nvPr>
        </p:nvSpPr>
        <p:spPr>
          <a:xfrm>
            <a:off x="8016875" y="-63500"/>
            <a:ext cx="19831050" cy="13220701"/>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1651000" y="952500"/>
            <a:ext cx="10223500" cy="5549900"/>
          </a:xfrm>
          <a:prstGeom prst="rect">
            <a:avLst/>
          </a:prstGeom>
        </p:spPr>
        <p:txBody>
          <a:bodyPr anchor="b"/>
          <a:lstStyle>
            <a:lvl1pPr>
              <a:defRPr sz="8400">
                <a:solidFill>
                  <a:srgbClr val="FFFFFF"/>
                </a:solidFill>
              </a:defRPr>
            </a:lvl1pPr>
          </a:lstStyle>
          <a:p>
            <a:r>
              <a:t>Title Text</a:t>
            </a:r>
          </a:p>
        </p:txBody>
      </p:sp>
      <p:sp>
        <p:nvSpPr>
          <p:cNvPr id="40" name="Body Level One…"/>
          <p:cNvSpPr txBox="1">
            <a:spLocks noGrp="1"/>
          </p:cNvSpPr>
          <p:nvPr>
            <p:ph type="body" sz="quarter" idx="1"/>
          </p:nvPr>
        </p:nvSpPr>
        <p:spPr>
          <a:xfrm>
            <a:off x="1651000" y="6527800"/>
            <a:ext cx="10223500" cy="5727700"/>
          </a:xfrm>
          <a:prstGeom prst="rect">
            <a:avLst/>
          </a:prstGeom>
        </p:spPr>
        <p:txBody>
          <a:bodyPr anchor="t"/>
          <a:lstStyle>
            <a:lvl1pPr marL="0" indent="0" algn="ctr">
              <a:spcBef>
                <a:spcPts val="0"/>
              </a:spcBef>
              <a:buClrTx/>
              <a:buSzTx/>
              <a:buNone/>
              <a:defRPr sz="5400"/>
            </a:lvl1pPr>
            <a:lvl2pPr marL="0" indent="228600" algn="ctr">
              <a:spcBef>
                <a:spcPts val="0"/>
              </a:spcBef>
              <a:buClrTx/>
              <a:buSzTx/>
              <a:buNone/>
              <a:defRPr sz="5400"/>
            </a:lvl2pPr>
            <a:lvl3pPr marL="0" indent="457200" algn="ctr">
              <a:spcBef>
                <a:spcPts val="0"/>
              </a:spcBef>
              <a:buClrTx/>
              <a:buSzTx/>
              <a:buNone/>
              <a:defRPr sz="5400"/>
            </a:lvl3pPr>
            <a:lvl4pPr marL="0" indent="685800" algn="ctr">
              <a:spcBef>
                <a:spcPts val="0"/>
              </a:spcBef>
              <a:buClrTx/>
              <a:buSzTx/>
              <a:buNone/>
              <a:defRPr sz="5400"/>
            </a:lvl4pPr>
            <a:lvl5pPr marL="0" indent="914400" algn="ctr">
              <a:spcBef>
                <a:spcPts val="0"/>
              </a:spcBef>
              <a:buClrTx/>
              <a:buSzTx/>
              <a:buNone/>
              <a:defRPr sz="54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lvl1pPr marL="635000" indent="-635000">
              <a:buClrTx/>
              <a:defRPr sz="6400"/>
            </a:lvl1pPr>
            <a:lvl2pPr marL="1270000" indent="-635000">
              <a:buClrTx/>
              <a:defRPr sz="6400"/>
            </a:lvl2pPr>
            <a:lvl3pPr marL="1905000" indent="-635000">
              <a:buClrTx/>
              <a:defRPr sz="6400"/>
            </a:lvl3pPr>
            <a:lvl4pPr marL="2540000" indent="-635000">
              <a:buClrTx/>
              <a:defRPr sz="6400"/>
            </a:lvl4pPr>
            <a:lvl5pPr marL="3175000" indent="-635000">
              <a:buClrTx/>
              <a:defRPr sz="6400"/>
            </a:lvl5p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21"/>
          </p:nvPr>
        </p:nvSpPr>
        <p:spPr>
          <a:xfrm>
            <a:off x="9972675" y="2125132"/>
            <a:ext cx="16402050" cy="10934701"/>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1689100" y="3149600"/>
            <a:ext cx="10223500" cy="9296400"/>
          </a:xfrm>
          <a:prstGeom prst="rect">
            <a:avLst/>
          </a:prstGeom>
        </p:spPr>
        <p:txBody>
          <a:bodyPr/>
          <a:lstStyle>
            <a:lvl1pPr marL="558800" indent="-558800">
              <a:spcBef>
                <a:spcPts val="4500"/>
              </a:spcBef>
              <a:buClrTx/>
              <a:defRPr sz="5700">
                <a:solidFill>
                  <a:srgbClr val="FFFFFF"/>
                </a:solidFill>
              </a:defRPr>
            </a:lvl1pPr>
            <a:lvl2pPr marL="1117600" indent="-558800">
              <a:spcBef>
                <a:spcPts val="4500"/>
              </a:spcBef>
              <a:buClrTx/>
              <a:defRPr sz="5700">
                <a:solidFill>
                  <a:srgbClr val="FFFFFF"/>
                </a:solidFill>
              </a:defRPr>
            </a:lvl2pPr>
            <a:lvl3pPr marL="1676400" indent="-558800">
              <a:spcBef>
                <a:spcPts val="4500"/>
              </a:spcBef>
              <a:buClrTx/>
              <a:defRPr sz="5700">
                <a:solidFill>
                  <a:srgbClr val="FFFFFF"/>
                </a:solidFill>
              </a:defRPr>
            </a:lvl3pPr>
            <a:lvl4pPr marL="2235200" indent="-558800">
              <a:spcBef>
                <a:spcPts val="4500"/>
              </a:spcBef>
              <a:buClrTx/>
              <a:defRPr sz="5700">
                <a:solidFill>
                  <a:srgbClr val="FFFFFF"/>
                </a:solidFill>
              </a:defRPr>
            </a:lvl4pPr>
            <a:lvl5pPr marL="2794000" indent="-558800">
              <a:spcBef>
                <a:spcPts val="4500"/>
              </a:spcBef>
              <a:buClrTx/>
              <a:defRPr sz="57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1689100" y="1778000"/>
            <a:ext cx="21005800" cy="10160000"/>
          </a:xfrm>
          <a:prstGeom prst="rect">
            <a:avLst/>
          </a:prstGeom>
        </p:spPr>
        <p:txBody>
          <a:bodyPr/>
          <a:lstStyle>
            <a:lvl1pPr>
              <a:buClrTx/>
            </a:lvl1pPr>
            <a:lvl2pPr>
              <a:buClrTx/>
            </a:lvl2pPr>
            <a:lvl3pPr>
              <a:buClrTx/>
            </a:lvl3pPr>
            <a:lvl4pPr>
              <a:buClrTx/>
            </a:lvl4pPr>
            <a:lvl5pPr>
              <a:buClrTx/>
            </a:lvl5p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21"/>
          </p:nvPr>
        </p:nvSpPr>
        <p:spPr>
          <a:xfrm>
            <a:off x="15290800" y="6870700"/>
            <a:ext cx="8343900" cy="5562600"/>
          </a:xfrm>
          <a:prstGeom prst="rect">
            <a:avLst/>
          </a:prstGeom>
        </p:spPr>
        <p:txBody>
          <a:bodyPr lIns="91439" tIns="45719" rIns="91439" bIns="45719" anchor="t">
            <a:noAutofit/>
          </a:bodyPr>
          <a:lstStyle/>
          <a:p>
            <a:endParaRPr/>
          </a:p>
        </p:txBody>
      </p:sp>
      <p:sp>
        <p:nvSpPr>
          <p:cNvPr id="84" name="Image"/>
          <p:cNvSpPr>
            <a:spLocks noGrp="1"/>
          </p:cNvSpPr>
          <p:nvPr>
            <p:ph type="pic" sz="quarter" idx="22"/>
          </p:nvPr>
        </p:nvSpPr>
        <p:spPr>
          <a:xfrm>
            <a:off x="15316200" y="952500"/>
            <a:ext cx="8305800" cy="5537200"/>
          </a:xfrm>
          <a:prstGeom prst="rect">
            <a:avLst/>
          </a:prstGeom>
        </p:spPr>
        <p:txBody>
          <a:bodyPr lIns="91439" tIns="45719" rIns="91439" bIns="45719" anchor="t">
            <a:noAutofit/>
          </a:bodyPr>
          <a:lstStyle/>
          <a:p>
            <a:endParaRPr/>
          </a:p>
        </p:txBody>
      </p:sp>
      <p:sp>
        <p:nvSpPr>
          <p:cNvPr id="85" name="Image"/>
          <p:cNvSpPr>
            <a:spLocks noGrp="1"/>
          </p:cNvSpPr>
          <p:nvPr>
            <p:ph type="pic" idx="23"/>
          </p:nvPr>
        </p:nvSpPr>
        <p:spPr>
          <a:xfrm>
            <a:off x="-1739900" y="-258233"/>
            <a:ext cx="20065999" cy="13377332"/>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21"/>
          </p:nvPr>
        </p:nvSpPr>
        <p:spPr>
          <a:xfrm>
            <a:off x="0" y="-1291579"/>
            <a:ext cx="29260800" cy="19507201"/>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689100" y="355600"/>
            <a:ext cx="21005800" cy="2286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1689100" y="3149600"/>
            <a:ext cx="21005800" cy="92964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1959031" y="13081000"/>
            <a:ext cx="453238" cy="461059"/>
          </a:xfrm>
          <a:prstGeom prst="rect">
            <a:avLst/>
          </a:prstGeom>
          <a:ln w="12700">
            <a:miter lim="400000"/>
          </a:ln>
        </p:spPr>
        <p:txBody>
          <a:bodyPr wrap="none" lIns="50800" tIns="50800" rIns="50800" bIns="50800">
            <a:spAutoFit/>
          </a:bodyPr>
          <a:lstStyle>
            <a:lvl1pPr>
              <a:defRPr sz="24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9" r:id="rId9"/>
    <p:sldLayoutId id="2147483660" r:id="rId10"/>
    <p:sldLayoutId id="2147483661" r:id="rId11"/>
    <p:sldLayoutId id="2147483662" r:id="rId12"/>
  </p:sldLayoutIdLst>
  <p:transition spd="med"/>
  <p:txStyles>
    <p:titleStyle>
      <a:lvl1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1pPr>
      <a:lvl2pPr marL="0" marR="0" indent="228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2pPr>
      <a:lvl3pPr marL="0" marR="0" indent="457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3pPr>
      <a:lvl4pPr marL="0" marR="0" indent="6858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4pPr>
      <a:lvl5pPr marL="0" marR="0" indent="9144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5pPr>
      <a:lvl6pPr marL="0" marR="0" indent="11430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6pPr>
      <a:lvl7pPr marL="0" marR="0" indent="1371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7pPr>
      <a:lvl8pPr marL="0" marR="0" indent="1600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8pPr>
      <a:lvl9pPr marL="0" marR="0" indent="18288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9pPr>
    </p:titleStyle>
    <p:bodyStyle>
      <a:lvl1pPr marL="965729" marR="0" indent="-965729" algn="l" defTabSz="825500" rtl="0" latinLnBrk="0">
        <a:lnSpc>
          <a:spcPct val="100000"/>
        </a:lnSpc>
        <a:spcBef>
          <a:spcPts val="5900"/>
        </a:spcBef>
        <a:spcAft>
          <a:spcPts val="0"/>
        </a:spcAft>
        <a:buClr>
          <a:srgbClr val="FFFFFF"/>
        </a:buClr>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1pPr>
      <a:lvl2pPr marL="1600729" marR="0" indent="-965729" algn="l" defTabSz="825500" rtl="0" latinLnBrk="0">
        <a:lnSpc>
          <a:spcPct val="100000"/>
        </a:lnSpc>
        <a:spcBef>
          <a:spcPts val="5900"/>
        </a:spcBef>
        <a:spcAft>
          <a:spcPts val="0"/>
        </a:spcAft>
        <a:buClr>
          <a:srgbClr val="FFFFFF"/>
        </a:buClr>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2pPr>
      <a:lvl3pPr marL="2235729" marR="0" indent="-965729" algn="l" defTabSz="825500" rtl="0" latinLnBrk="0">
        <a:lnSpc>
          <a:spcPct val="100000"/>
        </a:lnSpc>
        <a:spcBef>
          <a:spcPts val="5900"/>
        </a:spcBef>
        <a:spcAft>
          <a:spcPts val="0"/>
        </a:spcAft>
        <a:buClr>
          <a:srgbClr val="FFFFFF"/>
        </a:buClr>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3pPr>
      <a:lvl4pPr marL="2870729" marR="0" indent="-965729" algn="l" defTabSz="825500" rtl="0" latinLnBrk="0">
        <a:lnSpc>
          <a:spcPct val="100000"/>
        </a:lnSpc>
        <a:spcBef>
          <a:spcPts val="5900"/>
        </a:spcBef>
        <a:spcAft>
          <a:spcPts val="0"/>
        </a:spcAft>
        <a:buClr>
          <a:srgbClr val="FFFFFF"/>
        </a:buClr>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4pPr>
      <a:lvl5pPr marL="3505729" marR="0" indent="-965729" algn="l" defTabSz="825500" rtl="0" latinLnBrk="0">
        <a:lnSpc>
          <a:spcPct val="100000"/>
        </a:lnSpc>
        <a:spcBef>
          <a:spcPts val="5900"/>
        </a:spcBef>
        <a:spcAft>
          <a:spcPts val="0"/>
        </a:spcAft>
        <a:buClr>
          <a:srgbClr val="FFFFFF"/>
        </a:buClr>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5pPr>
      <a:lvl6pPr marL="4140729" marR="0" indent="-965729" algn="l" defTabSz="825500" rtl="0" latinLnBrk="0">
        <a:lnSpc>
          <a:spcPct val="100000"/>
        </a:lnSpc>
        <a:spcBef>
          <a:spcPts val="5900"/>
        </a:spcBef>
        <a:spcAft>
          <a:spcPts val="0"/>
        </a:spcAft>
        <a:buClr>
          <a:srgbClr val="FFFFFF"/>
        </a:buClr>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6pPr>
      <a:lvl7pPr marL="4775729" marR="0" indent="-965729" algn="l" defTabSz="825500" rtl="0" latinLnBrk="0">
        <a:lnSpc>
          <a:spcPct val="100000"/>
        </a:lnSpc>
        <a:spcBef>
          <a:spcPts val="5900"/>
        </a:spcBef>
        <a:spcAft>
          <a:spcPts val="0"/>
        </a:spcAft>
        <a:buClr>
          <a:srgbClr val="FFFFFF"/>
        </a:buClr>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7pPr>
      <a:lvl8pPr marL="5410729" marR="0" indent="-965729" algn="l" defTabSz="825500" rtl="0" latinLnBrk="0">
        <a:lnSpc>
          <a:spcPct val="100000"/>
        </a:lnSpc>
        <a:spcBef>
          <a:spcPts val="5900"/>
        </a:spcBef>
        <a:spcAft>
          <a:spcPts val="0"/>
        </a:spcAft>
        <a:buClr>
          <a:srgbClr val="FFFFFF"/>
        </a:buClr>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8pPr>
      <a:lvl9pPr marL="6045729" marR="0" indent="-965729" algn="l" defTabSz="825500" rtl="0" latinLnBrk="0">
        <a:lnSpc>
          <a:spcPct val="100000"/>
        </a:lnSpc>
        <a:spcBef>
          <a:spcPts val="5900"/>
        </a:spcBef>
        <a:spcAft>
          <a:spcPts val="0"/>
        </a:spcAft>
        <a:buClr>
          <a:srgbClr val="FFFFFF"/>
        </a:buClr>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9pPr>
    </p:bodyStyle>
    <p:otherStyle>
      <a:lvl1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1pPr>
      <a:lvl2pPr marL="0" marR="0" indent="2286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2pPr>
      <a:lvl3pPr marL="0" marR="0" indent="4572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3pPr>
      <a:lvl4pPr marL="0" marR="0" indent="6858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4pPr>
      <a:lvl5pPr marL="0" marR="0" indent="9144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5pPr>
      <a:lvl6pPr marL="0" marR="0" indent="11430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6pPr>
      <a:lvl7pPr marL="0" marR="0" indent="13716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7pPr>
      <a:lvl8pPr marL="0" marR="0" indent="16002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8pPr>
      <a:lvl9pPr marL="0" marR="0" indent="18288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689100" y="355600"/>
            <a:ext cx="21005800" cy="2286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1689100" y="3149600"/>
            <a:ext cx="21005800" cy="92964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1959031" y="13081000"/>
            <a:ext cx="453238" cy="461059"/>
          </a:xfrm>
          <a:prstGeom prst="rect">
            <a:avLst/>
          </a:prstGeom>
          <a:ln w="12700">
            <a:miter lim="400000"/>
          </a:ln>
        </p:spPr>
        <p:txBody>
          <a:bodyPr wrap="none" lIns="50800" tIns="50800" rIns="50800" bIns="50800">
            <a:spAutoFit/>
          </a:bodyPr>
          <a:lstStyle>
            <a:lvl1pPr>
              <a:defRPr sz="2400" b="0">
                <a:latin typeface="Helvetica Neue Light"/>
                <a:ea typeface="Helvetica Neue Light"/>
                <a:cs typeface="Helvetica Neue Light"/>
                <a:sym typeface="Helvetica Neue Light"/>
              </a:defRPr>
            </a:lvl1pPr>
          </a:lstStyle>
          <a:p>
            <a:fld id="{86CB4B4D-7CA3-9044-876B-883B54F8677D}" type="slidenum">
              <a:t>‹#›</a:t>
            </a:fld>
            <a:endParaRPr/>
          </a:p>
        </p:txBody>
      </p:sp>
    </p:spTree>
    <p:extLst>
      <p:ext uri="{BB962C8B-B14F-4D97-AF65-F5344CB8AC3E}">
        <p14:creationId xmlns:p14="http://schemas.microsoft.com/office/powerpoint/2010/main" val="1384355191"/>
      </p:ext>
    </p:extLst>
  </p:cSld>
  <p:clrMap bg1="dk1" tx1="lt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ransition spd="med"/>
  <p:txStyles>
    <p:titleStyle>
      <a:lvl1pPr marL="0" marR="0" indent="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1pPr>
      <a:lvl2pPr marL="0" marR="0" indent="22860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2pPr>
      <a:lvl3pPr marL="0" marR="0" indent="45720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3pPr>
      <a:lvl4pPr marL="0" marR="0" indent="68580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4pPr>
      <a:lvl5pPr marL="0" marR="0" indent="91440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5pPr>
      <a:lvl6pPr marL="0" marR="0" indent="114300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6pPr>
      <a:lvl7pPr marL="0" marR="0" indent="137160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7pPr>
      <a:lvl8pPr marL="0" marR="0" indent="160020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8pPr>
      <a:lvl9pPr marL="0" marR="0" indent="182880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9pPr>
    </p:titleStyle>
    <p:bodyStyle>
      <a:lvl1pPr marL="635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1pPr>
      <a:lvl2pPr marL="1270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2pPr>
      <a:lvl3pPr marL="1905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3pPr>
      <a:lvl4pPr marL="2540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4pPr>
      <a:lvl5pPr marL="3175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5pPr>
      <a:lvl6pPr marL="3810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6pPr>
      <a:lvl7pPr marL="4445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7pPr>
      <a:lvl8pPr marL="5080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8pPr>
      <a:lvl9pPr marL="5715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9pPr>
    </p:bodyStyle>
    <p:otherStyle>
      <a:lvl1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1pPr>
      <a:lvl2pPr marL="0" marR="0" indent="2286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2pPr>
      <a:lvl3pPr marL="0" marR="0" indent="4572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3pPr>
      <a:lvl4pPr marL="0" marR="0" indent="6858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4pPr>
      <a:lvl5pPr marL="0" marR="0" indent="9144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5pPr>
      <a:lvl6pPr marL="0" marR="0" indent="11430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6pPr>
      <a:lvl7pPr marL="0" marR="0" indent="13716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7pPr>
      <a:lvl8pPr marL="0" marR="0" indent="16002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8pPr>
      <a:lvl9pPr marL="0" marR="0" indent="18288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6" name="Screen Shot 2019-08-23 at 10.47.36 AM.png" descr="Screen Shot 2019-08-23 at 10.47.36 AM.png"/>
          <p:cNvPicPr>
            <a:picLocks noChangeAspect="1"/>
          </p:cNvPicPr>
          <p:nvPr/>
        </p:nvPicPr>
        <p:blipFill>
          <a:blip r:embed="rId3"/>
          <a:stretch>
            <a:fillRect/>
          </a:stretch>
        </p:blipFill>
        <p:spPr>
          <a:xfrm>
            <a:off x="-33957" y="-917886"/>
            <a:ext cx="24451914" cy="16466172"/>
          </a:xfrm>
          <a:prstGeom prst="rect">
            <a:avLst/>
          </a:prstGeom>
          <a:ln w="12700">
            <a:miter lim="400000"/>
          </a:ln>
        </p:spPr>
      </p:pic>
      <p:sp>
        <p:nvSpPr>
          <p:cNvPr id="137" name="Training Session 4: Find"/>
          <p:cNvSpPr txBox="1">
            <a:spLocks noGrp="1"/>
          </p:cNvSpPr>
          <p:nvPr>
            <p:ph type="subTitle" sz="quarter" idx="1"/>
          </p:nvPr>
        </p:nvSpPr>
        <p:spPr>
          <a:xfrm>
            <a:off x="1660935" y="2566307"/>
            <a:ext cx="20828001" cy="1587501"/>
          </a:xfrm>
          <a:prstGeom prst="rect">
            <a:avLst/>
          </a:prstGeom>
        </p:spPr>
        <p:txBody>
          <a:bodyPr/>
          <a:lstStyle>
            <a:lvl1pPr>
              <a:defRPr sz="7800"/>
            </a:lvl1pPr>
          </a:lstStyle>
          <a:p>
            <a:r>
              <a:t>Training Session 4: Find</a:t>
            </a:r>
          </a:p>
        </p:txBody>
      </p:sp>
      <p:sp>
        <p:nvSpPr>
          <p:cNvPr id="138" name="Habits of a Multiplying Disciple"/>
          <p:cNvSpPr txBox="1"/>
          <p:nvPr/>
        </p:nvSpPr>
        <p:spPr>
          <a:xfrm>
            <a:off x="260895" y="-2054631"/>
            <a:ext cx="23862210" cy="4648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a:defRPr sz="10900" b="0">
                <a:solidFill>
                  <a:srgbClr val="000000"/>
                </a:solidFill>
                <a:latin typeface="+mj-lt"/>
                <a:ea typeface="+mj-ea"/>
                <a:cs typeface="+mj-cs"/>
                <a:sym typeface="Futura Bold"/>
              </a:defRPr>
            </a:lvl1pPr>
          </a:lstStyle>
          <a:p>
            <a:r>
              <a:t>Habits of a Multiplying Disciple</a:t>
            </a:r>
          </a:p>
        </p:txBody>
      </p:sp>
      <p:sp>
        <p:nvSpPr>
          <p:cNvPr id="139" name="Rectangle"/>
          <p:cNvSpPr/>
          <p:nvPr/>
        </p:nvSpPr>
        <p:spPr>
          <a:xfrm>
            <a:off x="-18455" y="12042477"/>
            <a:ext cx="24384001" cy="1762126"/>
          </a:xfrm>
          <a:prstGeom prst="rect">
            <a:avLst/>
          </a:prstGeom>
          <a:solidFill>
            <a:srgbClr val="000000"/>
          </a:solidFill>
          <a:ln w="12700">
            <a:miter lim="400000"/>
          </a:ln>
        </p:spPr>
        <p:txBody>
          <a:bodyPr lIns="0" tIns="0" rIns="0" bIns="0" anchor="ctr"/>
          <a:lstStyle/>
          <a:p>
            <a:pPr>
              <a:defRPr sz="3200" b="0">
                <a:latin typeface="+mn-lt"/>
                <a:ea typeface="+mn-ea"/>
                <a:cs typeface="+mn-cs"/>
                <a:sym typeface="Helvetica Neue Medium"/>
              </a:defRPr>
            </a:pPr>
            <a:endParaRPr/>
          </a:p>
        </p:txBody>
      </p:sp>
      <p:pic>
        <p:nvPicPr>
          <p:cNvPr id="140" name="logo black white letters.png" descr="logo black white letters.png"/>
          <p:cNvPicPr>
            <a:picLocks noChangeAspect="1"/>
          </p:cNvPicPr>
          <p:nvPr/>
        </p:nvPicPr>
        <p:blipFill>
          <a:blip r:embed="rId4"/>
          <a:stretch>
            <a:fillRect/>
          </a:stretch>
        </p:blipFill>
        <p:spPr>
          <a:xfrm>
            <a:off x="18021300" y="12186939"/>
            <a:ext cx="6019800" cy="1473201"/>
          </a:xfrm>
          <a:prstGeom prst="rect">
            <a:avLst/>
          </a:prstGeom>
          <a:ln w="12700">
            <a:miter lim="400000"/>
          </a:ln>
        </p:spPr>
      </p:pic>
      <p:sp>
        <p:nvSpPr>
          <p:cNvPr id="141" name="© New Generations 2020"/>
          <p:cNvSpPr txBox="1"/>
          <p:nvPr/>
        </p:nvSpPr>
        <p:spPr>
          <a:xfrm>
            <a:off x="1089545" y="12674162"/>
            <a:ext cx="3840152" cy="4987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2600" b="0"/>
            </a:lvl1pPr>
          </a:lstStyle>
          <a:p>
            <a:pPr>
              <a:defRPr sz="3800" b="1"/>
            </a:pPr>
            <a:r>
              <a:rPr sz="2600" b="0"/>
              <a:t>© New Generations 2020</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2" name="Characteristics of a Person of Peace"/>
          <p:cNvSpPr txBox="1">
            <a:spLocks noGrp="1"/>
          </p:cNvSpPr>
          <p:nvPr>
            <p:ph type="title"/>
          </p:nvPr>
        </p:nvSpPr>
        <p:spPr>
          <a:prstGeom prst="rect">
            <a:avLst/>
          </a:prstGeom>
        </p:spPr>
        <p:txBody>
          <a:bodyPr/>
          <a:lstStyle>
            <a:lvl1pPr defTabSz="627379">
              <a:defRPr sz="8512"/>
            </a:lvl1pPr>
          </a:lstStyle>
          <a:p>
            <a:r>
              <a:rPr lang="en-US" dirty="0"/>
              <a:t>List characteristics of the PoP</a:t>
            </a:r>
            <a:endParaRPr dirty="0"/>
          </a:p>
        </p:txBody>
      </p:sp>
      <p:sp>
        <p:nvSpPr>
          <p:cNvPr id="173" name="They are hospitable.…"/>
          <p:cNvSpPr txBox="1">
            <a:spLocks noGrp="1"/>
          </p:cNvSpPr>
          <p:nvPr>
            <p:ph type="body" idx="1"/>
          </p:nvPr>
        </p:nvSpPr>
        <p:spPr>
          <a:xfrm>
            <a:off x="1689100" y="2641600"/>
            <a:ext cx="21005800" cy="10451830"/>
          </a:xfrm>
          <a:prstGeom prst="rect">
            <a:avLst/>
          </a:prstGeom>
        </p:spPr>
        <p:txBody>
          <a:bodyPr>
            <a:normAutofit/>
          </a:bodyPr>
          <a:lstStyle/>
          <a:p>
            <a:pPr marL="444500" indent="-444500" defTabSz="577850">
              <a:spcBef>
                <a:spcPts val="4100"/>
              </a:spcBef>
              <a:defRPr sz="4480"/>
            </a:pPr>
            <a:r>
              <a:rPr lang="en-US" dirty="0"/>
              <a:t>Gives the disciples food &amp; drink (verse 7)</a:t>
            </a:r>
          </a:p>
          <a:p>
            <a:pPr marL="444500" indent="-444500" defTabSz="577850">
              <a:spcBef>
                <a:spcPts val="4100"/>
              </a:spcBef>
              <a:defRPr sz="4480"/>
            </a:pPr>
            <a:r>
              <a:rPr lang="en-US" dirty="0"/>
              <a:t>They are peaceful, they will receive us and receive our peaceful greeting</a:t>
            </a:r>
          </a:p>
          <a:p>
            <a:pPr marL="444500" indent="-444500" defTabSz="577850">
              <a:spcBef>
                <a:spcPts val="4100"/>
              </a:spcBef>
              <a:defRPr sz="4480"/>
            </a:pPr>
            <a:r>
              <a:rPr lang="en-US" dirty="0"/>
              <a:t>Open up their house to us &amp; meet the family and friends </a:t>
            </a:r>
          </a:p>
          <a:p>
            <a:pPr marL="444500" indent="-444500" defTabSz="577850">
              <a:spcBef>
                <a:spcPts val="4100"/>
              </a:spcBef>
              <a:defRPr sz="4480"/>
            </a:pPr>
            <a:r>
              <a:rPr lang="en-US" dirty="0"/>
              <a:t>(verse 16) listen to us/the Word of God</a:t>
            </a:r>
          </a:p>
          <a:p>
            <a:pPr marL="444500" indent="-444500" defTabSz="577850">
              <a:spcBef>
                <a:spcPts val="4100"/>
              </a:spcBef>
              <a:defRPr sz="4480"/>
            </a:pPr>
            <a:endParaRPr dirty="0"/>
          </a:p>
        </p:txBody>
      </p:sp>
    </p:spTree>
    <p:extLst>
      <p:ext uri="{BB962C8B-B14F-4D97-AF65-F5344CB8AC3E}">
        <p14:creationId xmlns:p14="http://schemas.microsoft.com/office/powerpoint/2010/main" val="423521528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7" name="WOOLy People"/>
          <p:cNvSpPr txBox="1">
            <a:spLocks noGrp="1"/>
          </p:cNvSpPr>
          <p:nvPr>
            <p:ph type="title"/>
          </p:nvPr>
        </p:nvSpPr>
        <p:spPr>
          <a:prstGeom prst="rect">
            <a:avLst/>
          </a:prstGeom>
        </p:spPr>
        <p:txBody>
          <a:bodyPr/>
          <a:lstStyle/>
          <a:p>
            <a:r>
              <a:rPr dirty="0" err="1"/>
              <a:t>WOOLy</a:t>
            </a:r>
            <a:r>
              <a:rPr dirty="0"/>
              <a:t> People</a:t>
            </a:r>
          </a:p>
        </p:txBody>
      </p:sp>
      <p:sp>
        <p:nvSpPr>
          <p:cNvPr id="178" name="Welcome you…"/>
          <p:cNvSpPr txBox="1">
            <a:spLocks noGrp="1"/>
          </p:cNvSpPr>
          <p:nvPr>
            <p:ph type="body" idx="1"/>
          </p:nvPr>
        </p:nvSpPr>
        <p:spPr>
          <a:xfrm>
            <a:off x="1109921" y="2912663"/>
            <a:ext cx="21005801" cy="9296401"/>
          </a:xfrm>
          <a:prstGeom prst="rect">
            <a:avLst/>
          </a:prstGeom>
        </p:spPr>
        <p:txBody>
          <a:bodyPr/>
          <a:lstStyle/>
          <a:p>
            <a:pPr marL="634999" indent="-634999">
              <a:defRPr sz="10100"/>
            </a:pPr>
            <a:r>
              <a:rPr u="sng" dirty="0"/>
              <a:t>Welcome</a:t>
            </a:r>
            <a:r>
              <a:rPr dirty="0"/>
              <a:t> you</a:t>
            </a:r>
          </a:p>
          <a:p>
            <a:pPr marL="634999" indent="-634999">
              <a:defRPr sz="10100"/>
            </a:pPr>
            <a:r>
              <a:rPr u="sng" dirty="0"/>
              <a:t>Open</a:t>
            </a:r>
            <a:r>
              <a:rPr dirty="0"/>
              <a:t> their </a:t>
            </a:r>
            <a:r>
              <a:rPr u="sng" dirty="0"/>
              <a:t>Oikos</a:t>
            </a:r>
            <a:r>
              <a:rPr dirty="0"/>
              <a:t> (Family/Network) to the </a:t>
            </a:r>
            <a:r>
              <a:rPr lang="en-US" dirty="0"/>
              <a:t>disciple</a:t>
            </a:r>
            <a:endParaRPr dirty="0"/>
          </a:p>
          <a:p>
            <a:pPr marL="634999" indent="-634999">
              <a:defRPr sz="10100"/>
            </a:pPr>
            <a:r>
              <a:rPr u="sng" dirty="0"/>
              <a:t>Listen</a:t>
            </a:r>
            <a:r>
              <a:rPr dirty="0"/>
              <a:t> to the </a:t>
            </a:r>
            <a:r>
              <a:rPr lang="en-US" dirty="0"/>
              <a:t>m</a:t>
            </a:r>
            <a:r>
              <a:rPr dirty="0"/>
              <a:t>essage you bring</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0">
  <p:cSld>
    <p:bg>
      <p:bgPr>
        <a:solidFill>
          <a:srgbClr val="FFFFFF"/>
        </a:solidFill>
        <a:effectLst/>
      </p:bgPr>
    </p:bg>
    <p:spTree>
      <p:nvGrpSpPr>
        <p:cNvPr id="1" name=""/>
        <p:cNvGrpSpPr/>
        <p:nvPr/>
      </p:nvGrpSpPr>
      <p:grpSpPr>
        <a:xfrm>
          <a:off x="0" y="0"/>
          <a:ext cx="0" cy="0"/>
          <a:chOff x="0" y="0"/>
          <a:chExt cx="0" cy="0"/>
        </a:xfrm>
      </p:grpSpPr>
      <p:sp>
        <p:nvSpPr>
          <p:cNvPr id="189" name="What are Other Examples of Person of Peace?"/>
          <p:cNvSpPr txBox="1">
            <a:spLocks noGrp="1"/>
          </p:cNvSpPr>
          <p:nvPr>
            <p:ph type="title"/>
          </p:nvPr>
        </p:nvSpPr>
        <p:spPr>
          <a:prstGeom prst="rect">
            <a:avLst/>
          </a:prstGeom>
        </p:spPr>
        <p:txBody>
          <a:bodyPr>
            <a:normAutofit/>
          </a:bodyPr>
          <a:lstStyle>
            <a:lvl1pPr defTabSz="478790">
              <a:defRPr sz="6496"/>
            </a:lvl1pPr>
          </a:lstStyle>
          <a:p>
            <a:r>
              <a:rPr lang="en-US" sz="7200" b="1" dirty="0"/>
              <a:t>So what?</a:t>
            </a:r>
            <a:endParaRPr sz="7200" b="1" dirty="0"/>
          </a:p>
        </p:txBody>
      </p:sp>
      <p:sp>
        <p:nvSpPr>
          <p:cNvPr id="190" name="Double-click to edit"/>
          <p:cNvSpPr txBox="1">
            <a:spLocks noGrp="1"/>
          </p:cNvSpPr>
          <p:nvPr>
            <p:ph type="body" idx="1"/>
          </p:nvPr>
        </p:nvSpPr>
        <p:spPr>
          <a:xfrm>
            <a:off x="1689100" y="3366654"/>
            <a:ext cx="21005800" cy="6377709"/>
          </a:xfrm>
          <a:prstGeom prst="rect">
            <a:avLst/>
          </a:prstGeom>
        </p:spPr>
        <p:txBody>
          <a:bodyPr/>
          <a:lstStyle/>
          <a:p>
            <a:pPr marL="0" indent="0">
              <a:buNone/>
            </a:pPr>
            <a:r>
              <a:rPr lang="en-US" dirty="0">
                <a:latin typeface="+mj-lt"/>
              </a:rPr>
              <a:t>Is this just one random Bible story? (Prove your answer from the Bible.)</a:t>
            </a:r>
            <a:endParaRPr dirty="0">
              <a:latin typeface="+mj-lt"/>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99BED-CE5E-4597-A534-B94945D6C5E1}"/>
              </a:ext>
            </a:extLst>
          </p:cNvPr>
          <p:cNvSpPr>
            <a:spLocks noGrp="1"/>
          </p:cNvSpPr>
          <p:nvPr>
            <p:ph type="title"/>
          </p:nvPr>
        </p:nvSpPr>
        <p:spPr>
          <a:xfrm>
            <a:off x="1328153" y="1010652"/>
            <a:ext cx="21005800" cy="2286000"/>
          </a:xfrm>
        </p:spPr>
        <p:txBody>
          <a:bodyPr>
            <a:normAutofit/>
          </a:bodyPr>
          <a:lstStyle/>
          <a:p>
            <a:r>
              <a:rPr lang="en-US" dirty="0"/>
              <a:t>Other examples </a:t>
            </a:r>
          </a:p>
        </p:txBody>
      </p:sp>
      <p:sp>
        <p:nvSpPr>
          <p:cNvPr id="3" name="Text Placeholder 2">
            <a:extLst>
              <a:ext uri="{FF2B5EF4-FFF2-40B4-BE49-F238E27FC236}">
                <a16:creationId xmlns:a16="http://schemas.microsoft.com/office/drawing/2014/main" id="{0306FDC2-6AAB-4866-BB64-8FD6265E8D24}"/>
              </a:ext>
            </a:extLst>
          </p:cNvPr>
          <p:cNvSpPr>
            <a:spLocks noGrp="1"/>
          </p:cNvSpPr>
          <p:nvPr>
            <p:ph type="body" idx="1"/>
          </p:nvPr>
        </p:nvSpPr>
        <p:spPr>
          <a:xfrm>
            <a:off x="1689100" y="3296652"/>
            <a:ext cx="21005800" cy="6694905"/>
          </a:xfrm>
        </p:spPr>
        <p:txBody>
          <a:bodyPr/>
          <a:lstStyle/>
          <a:p>
            <a:pPr marL="0" indent="0">
              <a:buNone/>
            </a:pPr>
            <a:r>
              <a:rPr lang="en-US" dirty="0">
                <a:latin typeface="+mj-lt"/>
              </a:rPr>
              <a:t>Can you think of other examples of PoP in the Bible?</a:t>
            </a:r>
          </a:p>
        </p:txBody>
      </p:sp>
    </p:spTree>
    <p:extLst>
      <p:ext uri="{BB962C8B-B14F-4D97-AF65-F5344CB8AC3E}">
        <p14:creationId xmlns:p14="http://schemas.microsoft.com/office/powerpoint/2010/main" val="3876920332"/>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5" name="Building Relationship"/>
          <p:cNvSpPr txBox="1">
            <a:spLocks noGrp="1"/>
          </p:cNvSpPr>
          <p:nvPr>
            <p:ph type="title"/>
          </p:nvPr>
        </p:nvSpPr>
        <p:spPr>
          <a:prstGeom prst="rect">
            <a:avLst/>
          </a:prstGeom>
        </p:spPr>
        <p:txBody>
          <a:bodyPr/>
          <a:lstStyle/>
          <a:p>
            <a:r>
              <a:rPr lang="en-US" dirty="0"/>
              <a:t>David Watson</a:t>
            </a:r>
            <a:endParaRPr dirty="0"/>
          </a:p>
        </p:txBody>
      </p:sp>
      <p:sp>
        <p:nvSpPr>
          <p:cNvPr id="4" name="Text Placeholder 3">
            <a:extLst>
              <a:ext uri="{FF2B5EF4-FFF2-40B4-BE49-F238E27FC236}">
                <a16:creationId xmlns:a16="http://schemas.microsoft.com/office/drawing/2014/main" id="{F1F20A78-D28D-4E9F-A8D9-99BF7446F449}"/>
              </a:ext>
            </a:extLst>
          </p:cNvPr>
          <p:cNvSpPr>
            <a:spLocks noGrp="1"/>
          </p:cNvSpPr>
          <p:nvPr>
            <p:ph type="body" idx="1"/>
          </p:nvPr>
        </p:nvSpPr>
        <p:spPr>
          <a:xfrm>
            <a:off x="1689100" y="3149600"/>
            <a:ext cx="22694900" cy="6672826"/>
          </a:xfrm>
        </p:spPr>
        <p:txBody>
          <a:bodyPr/>
          <a:lstStyle/>
          <a:p>
            <a:pPr marL="0" indent="0">
              <a:buNone/>
            </a:pPr>
            <a:r>
              <a:rPr lang="en-US" dirty="0">
                <a:latin typeface="+mj-lt"/>
              </a:rPr>
              <a:t>“DMM rises and falls on the Person of Peace.”</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240F4-5908-469F-915E-8D1481C0F781}"/>
              </a:ext>
            </a:extLst>
          </p:cNvPr>
          <p:cNvSpPr>
            <a:spLocks noGrp="1"/>
          </p:cNvSpPr>
          <p:nvPr>
            <p:ph type="title"/>
          </p:nvPr>
        </p:nvSpPr>
        <p:spPr/>
        <p:txBody>
          <a:bodyPr/>
          <a:lstStyle/>
          <a:p>
            <a:r>
              <a:rPr lang="en-US" dirty="0"/>
              <a:t>D.A. Carson</a:t>
            </a:r>
          </a:p>
        </p:txBody>
      </p:sp>
      <p:sp>
        <p:nvSpPr>
          <p:cNvPr id="3" name="Text Placeholder 2">
            <a:extLst>
              <a:ext uri="{FF2B5EF4-FFF2-40B4-BE49-F238E27FC236}">
                <a16:creationId xmlns:a16="http://schemas.microsoft.com/office/drawing/2014/main" id="{B96D7071-0BCD-40AA-A4A3-38A71D7C1A81}"/>
              </a:ext>
            </a:extLst>
          </p:cNvPr>
          <p:cNvSpPr>
            <a:spLocks noGrp="1"/>
          </p:cNvSpPr>
          <p:nvPr>
            <p:ph type="body" idx="1"/>
          </p:nvPr>
        </p:nvSpPr>
        <p:spPr/>
        <p:txBody>
          <a:bodyPr>
            <a:normAutofit fontScale="85000" lnSpcReduction="20000"/>
          </a:bodyPr>
          <a:lstStyle/>
          <a:p>
            <a:pPr marL="0" indent="0">
              <a:buNone/>
            </a:pPr>
            <a:r>
              <a:rPr lang="en-US" dirty="0">
                <a:latin typeface="+mj-lt"/>
              </a:rPr>
              <a:t>“Therefore, it is surely not unnatural for Jesus to treat this commission of the 12 </a:t>
            </a:r>
            <a:r>
              <a:rPr lang="en-US" i="1" dirty="0">
                <a:latin typeface="+mj-lt"/>
              </a:rPr>
              <a:t>as both explicit short-term itinerary and a paradigm of the longer mission stretching into the years ahead. </a:t>
            </a:r>
            <a:r>
              <a:rPr lang="en-US" dirty="0">
                <a:latin typeface="+mj-lt"/>
              </a:rPr>
              <a:t>For the latter, the 12 need further instruction beyond those needed for the immediate tour, which they must see as in part an exercise anticipating something more. In this sense the 12 </a:t>
            </a:r>
            <a:r>
              <a:rPr lang="en-US" i="1" dirty="0">
                <a:latin typeface="+mj-lt"/>
              </a:rPr>
              <a:t>become a paradigm for other disciples in their post-Pentecost witness</a:t>
            </a:r>
            <a:r>
              <a:rPr lang="en-US" dirty="0">
                <a:latin typeface="+mj-lt"/>
              </a:rPr>
              <a:t>, a point Matthew understands (cf. 28:18-20); and in this sense he intends that Matthew 10 should also speak to his readers.” 															–</a:t>
            </a:r>
            <a:r>
              <a:rPr lang="en-US" i="1" dirty="0">
                <a:latin typeface="+mj-lt"/>
              </a:rPr>
              <a:t>Expositor’s Bible Commentary</a:t>
            </a:r>
            <a:r>
              <a:rPr lang="en-US" dirty="0">
                <a:latin typeface="+mj-lt"/>
              </a:rPr>
              <a:t>, Matthew </a:t>
            </a:r>
          </a:p>
        </p:txBody>
      </p:sp>
    </p:spTree>
    <p:extLst>
      <p:ext uri="{BB962C8B-B14F-4D97-AF65-F5344CB8AC3E}">
        <p14:creationId xmlns:p14="http://schemas.microsoft.com/office/powerpoint/2010/main" val="2535727170"/>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0" name="Building Relationship"/>
          <p:cNvSpPr txBox="1">
            <a:spLocks noGrp="1"/>
          </p:cNvSpPr>
          <p:nvPr>
            <p:ph type="title"/>
          </p:nvPr>
        </p:nvSpPr>
        <p:spPr>
          <a:prstGeom prst="rect">
            <a:avLst/>
          </a:prstGeom>
        </p:spPr>
        <p:txBody>
          <a:bodyPr>
            <a:normAutofit fontScale="90000"/>
          </a:bodyPr>
          <a:lstStyle/>
          <a:p>
            <a:r>
              <a:rPr lang="en-US" dirty="0"/>
              <a:t>Modern-day PoP – Chicago Joe</a:t>
            </a:r>
            <a:endParaRPr dirty="0"/>
          </a:p>
        </p:txBody>
      </p:sp>
      <p:pic>
        <p:nvPicPr>
          <p:cNvPr id="6" name="Picture 5" descr="A person wearing a suit and tie&#10;&#10;Description automatically generated">
            <a:extLst>
              <a:ext uri="{FF2B5EF4-FFF2-40B4-BE49-F238E27FC236}">
                <a16:creationId xmlns:a16="http://schemas.microsoft.com/office/drawing/2014/main" id="{A805F001-9483-426F-B535-0E780AA7BF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8306" y="2641600"/>
            <a:ext cx="10569823" cy="10569823"/>
          </a:xfrm>
          <a:prstGeom prst="rect">
            <a:avLst/>
          </a:prstGeom>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475E8-FA7A-4225-9300-70AD0F599C80}"/>
              </a:ext>
            </a:extLst>
          </p:cNvPr>
          <p:cNvSpPr>
            <a:spLocks noGrp="1"/>
          </p:cNvSpPr>
          <p:nvPr>
            <p:ph type="title"/>
          </p:nvPr>
        </p:nvSpPr>
        <p:spPr/>
        <p:txBody>
          <a:bodyPr/>
          <a:lstStyle/>
          <a:p>
            <a:r>
              <a:rPr lang="en-US" dirty="0"/>
              <a:t>Modern-day PoP - Asia</a:t>
            </a:r>
          </a:p>
        </p:txBody>
      </p:sp>
      <p:pic>
        <p:nvPicPr>
          <p:cNvPr id="8" name="Picture 7" descr="A picture containing grass, outdoor, clothing, person&#10;&#10;Description automatically generated">
            <a:extLst>
              <a:ext uri="{FF2B5EF4-FFF2-40B4-BE49-F238E27FC236}">
                <a16:creationId xmlns:a16="http://schemas.microsoft.com/office/drawing/2014/main" id="{6EBF5B5E-B1CF-45F8-916D-AD9816ED03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48540" y="3149600"/>
            <a:ext cx="8166213" cy="10100930"/>
          </a:xfrm>
          <a:prstGeom prst="rect">
            <a:avLst/>
          </a:prstGeom>
        </p:spPr>
      </p:pic>
    </p:spTree>
    <p:extLst>
      <p:ext uri="{BB962C8B-B14F-4D97-AF65-F5344CB8AC3E}">
        <p14:creationId xmlns:p14="http://schemas.microsoft.com/office/powerpoint/2010/main" val="3249218681"/>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 name="Robert &amp; Stacy"/>
          <p:cNvSpPr txBox="1">
            <a:spLocks noGrp="1"/>
          </p:cNvSpPr>
          <p:nvPr>
            <p:ph type="title"/>
          </p:nvPr>
        </p:nvSpPr>
        <p:spPr>
          <a:prstGeom prst="rect">
            <a:avLst/>
          </a:prstGeom>
        </p:spPr>
        <p:txBody>
          <a:bodyPr>
            <a:normAutofit fontScale="90000"/>
          </a:bodyPr>
          <a:lstStyle/>
          <a:p>
            <a:r>
              <a:rPr lang="en-US" dirty="0"/>
              <a:t>Modern-day PoP – Little Village</a:t>
            </a:r>
            <a:endParaRPr dirty="0"/>
          </a:p>
        </p:txBody>
      </p:sp>
      <p:sp>
        <p:nvSpPr>
          <p:cNvPr id="10" name="Text Placeholder 5">
            <a:extLst>
              <a:ext uri="{FF2B5EF4-FFF2-40B4-BE49-F238E27FC236}">
                <a16:creationId xmlns:a16="http://schemas.microsoft.com/office/drawing/2014/main" id="{5C63BD40-26E4-4C04-B283-BA5BE685CE40}"/>
              </a:ext>
            </a:extLst>
          </p:cNvPr>
          <p:cNvSpPr txBox="1">
            <a:spLocks/>
          </p:cNvSpPr>
          <p:nvPr/>
        </p:nvSpPr>
        <p:spPr>
          <a:xfrm>
            <a:off x="11783291" y="3078018"/>
            <a:ext cx="10058400" cy="93818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marL="965729" marR="0" indent="-965729" algn="l" defTabSz="825500" rtl="0" latinLnBrk="0">
              <a:lnSpc>
                <a:spcPct val="100000"/>
              </a:lnSpc>
              <a:spcBef>
                <a:spcPts val="5900"/>
              </a:spcBef>
              <a:spcAft>
                <a:spcPts val="0"/>
              </a:spcAft>
              <a:buClrTx/>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1pPr>
            <a:lvl2pPr marL="1600729" marR="0" indent="-965729" algn="l" defTabSz="825500" rtl="0" latinLnBrk="0">
              <a:lnSpc>
                <a:spcPct val="100000"/>
              </a:lnSpc>
              <a:spcBef>
                <a:spcPts val="5900"/>
              </a:spcBef>
              <a:spcAft>
                <a:spcPts val="0"/>
              </a:spcAft>
              <a:buClrTx/>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2pPr>
            <a:lvl3pPr marL="2235729" marR="0" indent="-965729" algn="l" defTabSz="825500" rtl="0" latinLnBrk="0">
              <a:lnSpc>
                <a:spcPct val="100000"/>
              </a:lnSpc>
              <a:spcBef>
                <a:spcPts val="5900"/>
              </a:spcBef>
              <a:spcAft>
                <a:spcPts val="0"/>
              </a:spcAft>
              <a:buClrTx/>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3pPr>
            <a:lvl4pPr marL="2870729" marR="0" indent="-965729" algn="l" defTabSz="825500" rtl="0" latinLnBrk="0">
              <a:lnSpc>
                <a:spcPct val="100000"/>
              </a:lnSpc>
              <a:spcBef>
                <a:spcPts val="5900"/>
              </a:spcBef>
              <a:spcAft>
                <a:spcPts val="0"/>
              </a:spcAft>
              <a:buClrTx/>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4pPr>
            <a:lvl5pPr marL="3505729" marR="0" indent="-965729" algn="l" defTabSz="825500" rtl="0" latinLnBrk="0">
              <a:lnSpc>
                <a:spcPct val="100000"/>
              </a:lnSpc>
              <a:spcBef>
                <a:spcPts val="5900"/>
              </a:spcBef>
              <a:spcAft>
                <a:spcPts val="0"/>
              </a:spcAft>
              <a:buClrTx/>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5pPr>
            <a:lvl6pPr marL="4140729" marR="0" indent="-965729" algn="l" defTabSz="825500" rtl="0" latinLnBrk="0">
              <a:lnSpc>
                <a:spcPct val="100000"/>
              </a:lnSpc>
              <a:spcBef>
                <a:spcPts val="5900"/>
              </a:spcBef>
              <a:spcAft>
                <a:spcPts val="0"/>
              </a:spcAft>
              <a:buClr>
                <a:srgbClr val="FFFFFF"/>
              </a:buClr>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6pPr>
            <a:lvl7pPr marL="4775729" marR="0" indent="-965729" algn="l" defTabSz="825500" rtl="0" latinLnBrk="0">
              <a:lnSpc>
                <a:spcPct val="100000"/>
              </a:lnSpc>
              <a:spcBef>
                <a:spcPts val="5900"/>
              </a:spcBef>
              <a:spcAft>
                <a:spcPts val="0"/>
              </a:spcAft>
              <a:buClr>
                <a:srgbClr val="FFFFFF"/>
              </a:buClr>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7pPr>
            <a:lvl8pPr marL="5410729" marR="0" indent="-965729" algn="l" defTabSz="825500" rtl="0" latinLnBrk="0">
              <a:lnSpc>
                <a:spcPct val="100000"/>
              </a:lnSpc>
              <a:spcBef>
                <a:spcPts val="5900"/>
              </a:spcBef>
              <a:spcAft>
                <a:spcPts val="0"/>
              </a:spcAft>
              <a:buClr>
                <a:srgbClr val="FFFFFF"/>
              </a:buClr>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8pPr>
            <a:lvl9pPr marL="6045729" marR="0" indent="-965729" algn="l" defTabSz="825500" rtl="0" latinLnBrk="0">
              <a:lnSpc>
                <a:spcPct val="100000"/>
              </a:lnSpc>
              <a:spcBef>
                <a:spcPts val="5900"/>
              </a:spcBef>
              <a:spcAft>
                <a:spcPts val="0"/>
              </a:spcAft>
              <a:buClr>
                <a:srgbClr val="FFFFFF"/>
              </a:buClr>
              <a:buSzPct val="125000"/>
              <a:buFontTx/>
              <a:buChar char="•"/>
              <a:tabLst/>
              <a:defRPr sz="7300" b="0" i="0" u="none" strike="noStrike" cap="none" spc="0" baseline="0">
                <a:solidFill>
                  <a:srgbClr val="000000"/>
                </a:solidFill>
                <a:uFillTx/>
                <a:latin typeface="Museo Slab 500"/>
                <a:ea typeface="Museo Slab 500"/>
                <a:cs typeface="Museo Slab 500"/>
                <a:sym typeface="Museo Slab 500"/>
              </a:defRPr>
            </a:lvl9pPr>
          </a:lstStyle>
          <a:p>
            <a:pPr marL="0" indent="0" hangingPunct="1">
              <a:buNone/>
            </a:pPr>
            <a:endParaRPr lang="en-US" dirty="0"/>
          </a:p>
        </p:txBody>
      </p:sp>
      <p:pic>
        <p:nvPicPr>
          <p:cNvPr id="8" name="Picture 7" descr="A group of people walking in front of a building&#10;&#10;Description automatically generated">
            <a:extLst>
              <a:ext uri="{FF2B5EF4-FFF2-40B4-BE49-F238E27FC236}">
                <a16:creationId xmlns:a16="http://schemas.microsoft.com/office/drawing/2014/main" id="{C65F5248-31C2-4109-A90D-0D510AFD9F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3545" y="3844635"/>
            <a:ext cx="13446992" cy="7563933"/>
          </a:xfrm>
          <a:prstGeom prst="rect">
            <a:avLst/>
          </a:prstGeom>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3" name="How does a Persons of Peace strategy differ from “Traditional” Approaches to Reaching Others?"/>
          <p:cNvSpPr txBox="1">
            <a:spLocks noGrp="1"/>
          </p:cNvSpPr>
          <p:nvPr>
            <p:ph type="title"/>
          </p:nvPr>
        </p:nvSpPr>
        <p:spPr>
          <a:prstGeom prst="rect">
            <a:avLst/>
          </a:prstGeom>
        </p:spPr>
        <p:txBody>
          <a:bodyPr/>
          <a:lstStyle>
            <a:lvl1pPr defTabSz="445770">
              <a:defRPr sz="6048"/>
            </a:lvl1pPr>
          </a:lstStyle>
          <a:p>
            <a:r>
              <a:t>How does a Persons of Peace strategy differ from “Traditional” Approaches to Reaching Others?</a:t>
            </a:r>
          </a:p>
        </p:txBody>
      </p:sp>
      <p:graphicFrame>
        <p:nvGraphicFramePr>
          <p:cNvPr id="224" name="Table"/>
          <p:cNvGraphicFramePr/>
          <p:nvPr>
            <p:extLst>
              <p:ext uri="{D42A27DB-BD31-4B8C-83A1-F6EECF244321}">
                <p14:modId xmlns:p14="http://schemas.microsoft.com/office/powerpoint/2010/main" val="234289921"/>
              </p:ext>
            </p:extLst>
          </p:nvPr>
        </p:nvGraphicFramePr>
        <p:xfrm>
          <a:off x="2266502" y="2923419"/>
          <a:ext cx="20596550" cy="10216725"/>
        </p:xfrm>
        <a:graphic>
          <a:graphicData uri="http://schemas.openxmlformats.org/drawingml/2006/table">
            <a:tbl>
              <a:tblPr firstRow="1">
                <a:tableStyleId>{4C3C2611-4C71-4FC5-86AE-919BDF0F9419}</a:tableStyleId>
              </a:tblPr>
              <a:tblGrid>
                <a:gridCol w="10298275">
                  <a:extLst>
                    <a:ext uri="{9D8B030D-6E8A-4147-A177-3AD203B41FA5}">
                      <a16:colId xmlns:a16="http://schemas.microsoft.com/office/drawing/2014/main" val="20000"/>
                    </a:ext>
                  </a:extLst>
                </a:gridCol>
                <a:gridCol w="10298275">
                  <a:extLst>
                    <a:ext uri="{9D8B030D-6E8A-4147-A177-3AD203B41FA5}">
                      <a16:colId xmlns:a16="http://schemas.microsoft.com/office/drawing/2014/main" val="20001"/>
                    </a:ext>
                  </a:extLst>
                </a:gridCol>
              </a:tblGrid>
              <a:tr h="1218595">
                <a:tc>
                  <a:txBody>
                    <a:bodyPr/>
                    <a:lstStyle/>
                    <a:p>
                      <a:pPr>
                        <a:defRPr sz="1800" b="0">
                          <a:solidFill>
                            <a:srgbClr val="000000"/>
                          </a:solidFill>
                        </a:defRPr>
                      </a:pPr>
                      <a:r>
                        <a:rPr sz="5200" b="1">
                          <a:solidFill>
                            <a:srgbClr val="FFFFFF"/>
                          </a:solidFill>
                          <a:sym typeface="Helvetica Neue"/>
                        </a:rPr>
                        <a:t>Traditional</a:t>
                      </a:r>
                    </a:p>
                  </a:txBody>
                  <a:tcPr marL="50800" marR="50800" marT="50800" marB="50800" anchor="ctr" horzOverflow="overflow">
                    <a:lnL w="12700">
                      <a:solidFill>
                        <a:srgbClr val="D6D6D6"/>
                      </a:solidFill>
                      <a:miter lim="400000"/>
                    </a:lnL>
                  </a:tcPr>
                </a:tc>
                <a:tc>
                  <a:txBody>
                    <a:bodyPr/>
                    <a:lstStyle/>
                    <a:p>
                      <a:pPr>
                        <a:defRPr sz="1800" b="0">
                          <a:solidFill>
                            <a:srgbClr val="000000"/>
                          </a:solidFill>
                        </a:defRPr>
                      </a:pPr>
                      <a:r>
                        <a:rPr sz="5200" b="1">
                          <a:solidFill>
                            <a:srgbClr val="FFFFFF"/>
                          </a:solidFill>
                          <a:sym typeface="Helvetica Neue"/>
                        </a:rPr>
                        <a:t>Person of Peace</a:t>
                      </a:r>
                    </a:p>
                  </a:txBody>
                  <a:tcPr marL="50800" marR="50800" marT="50800" marB="50800" anchor="ctr" horzOverflow="overflow">
                    <a:lnR w="12700">
                      <a:solidFill>
                        <a:srgbClr val="D6D6D6"/>
                      </a:solidFill>
                      <a:miter lim="400000"/>
                    </a:lnR>
                  </a:tcPr>
                </a:tc>
                <a:extLst>
                  <a:ext uri="{0D108BD9-81ED-4DB2-BD59-A6C34878D82A}">
                    <a16:rowId xmlns:a16="http://schemas.microsoft.com/office/drawing/2014/main" val="10000"/>
                  </a:ext>
                </a:extLst>
              </a:tr>
              <a:tr h="1218595">
                <a:tc>
                  <a:txBody>
                    <a:bodyPr/>
                    <a:lstStyle/>
                    <a:p>
                      <a:pPr>
                        <a:defRPr sz="5200">
                          <a:solidFill>
                            <a:srgbClr val="000000"/>
                          </a:solidFill>
                          <a:sym typeface="Helvetica Neue"/>
                        </a:defRPr>
                      </a:pPr>
                      <a:r>
                        <a:rPr lang="en-US" dirty="0"/>
                        <a:t>Welcome to church</a:t>
                      </a:r>
                      <a:endParaRPr dirty="0"/>
                    </a:p>
                  </a:txBody>
                  <a:tcPr marL="50800" marR="50800" marT="50800" marB="50800" anchor="ctr" horzOverflow="overflow">
                    <a:lnL w="12700">
                      <a:solidFill>
                        <a:srgbClr val="D6D6D6"/>
                      </a:solidFill>
                      <a:miter lim="400000"/>
                    </a:lnL>
                  </a:tcPr>
                </a:tc>
                <a:tc>
                  <a:txBody>
                    <a:bodyPr/>
                    <a:lstStyle/>
                    <a:p>
                      <a:pPr>
                        <a:defRPr sz="5200">
                          <a:solidFill>
                            <a:srgbClr val="000000"/>
                          </a:solidFill>
                          <a:sym typeface="Helvetica Neue"/>
                        </a:defRPr>
                      </a:pPr>
                      <a:r>
                        <a:rPr lang="en-US" dirty="0"/>
                        <a:t>Go to their houses</a:t>
                      </a:r>
                      <a:endParaRPr dirty="0"/>
                    </a:p>
                  </a:txBody>
                  <a:tcPr marL="50800" marR="50800" marT="50800" marB="50800" anchor="ctr" horzOverflow="overflow">
                    <a:lnR w="12700">
                      <a:solidFill>
                        <a:srgbClr val="D6D6D6"/>
                      </a:solidFill>
                      <a:miter lim="400000"/>
                    </a:lnR>
                  </a:tcPr>
                </a:tc>
                <a:extLst>
                  <a:ext uri="{0D108BD9-81ED-4DB2-BD59-A6C34878D82A}">
                    <a16:rowId xmlns:a16="http://schemas.microsoft.com/office/drawing/2014/main" val="10001"/>
                  </a:ext>
                </a:extLst>
              </a:tr>
              <a:tr h="1218595">
                <a:tc>
                  <a:txBody>
                    <a:bodyPr/>
                    <a:lstStyle/>
                    <a:p>
                      <a:pPr>
                        <a:defRPr sz="5200">
                          <a:solidFill>
                            <a:srgbClr val="000000"/>
                          </a:solidFill>
                          <a:sym typeface="Helvetica Neue"/>
                        </a:defRPr>
                      </a:pPr>
                      <a:r>
                        <a:rPr lang="en-US" dirty="0"/>
                        <a:t>Targets individuals</a:t>
                      </a:r>
                      <a:endParaRPr dirty="0"/>
                    </a:p>
                  </a:txBody>
                  <a:tcPr marL="50800" marR="50800" marT="50800" marB="50800" anchor="ctr" horzOverflow="overflow">
                    <a:lnL w="12700">
                      <a:solidFill>
                        <a:srgbClr val="D6D6D6"/>
                      </a:solidFill>
                      <a:miter lim="400000"/>
                    </a:lnL>
                  </a:tcPr>
                </a:tc>
                <a:tc>
                  <a:txBody>
                    <a:bodyPr/>
                    <a:lstStyle/>
                    <a:p>
                      <a:pPr>
                        <a:defRPr sz="5200">
                          <a:solidFill>
                            <a:srgbClr val="000000"/>
                          </a:solidFill>
                          <a:sym typeface="Helvetica Neue"/>
                        </a:defRPr>
                      </a:pPr>
                      <a:r>
                        <a:rPr lang="en-US" dirty="0"/>
                        <a:t>Targets families &amp; groups</a:t>
                      </a:r>
                      <a:endParaRPr dirty="0"/>
                    </a:p>
                  </a:txBody>
                  <a:tcPr marL="50800" marR="50800" marT="50800" marB="50800" anchor="ctr" horzOverflow="overflow">
                    <a:lnR w="12700">
                      <a:solidFill>
                        <a:srgbClr val="D6D6D6"/>
                      </a:solidFill>
                      <a:miter lim="400000"/>
                    </a:lnR>
                  </a:tcPr>
                </a:tc>
                <a:extLst>
                  <a:ext uri="{0D108BD9-81ED-4DB2-BD59-A6C34878D82A}">
                    <a16:rowId xmlns:a16="http://schemas.microsoft.com/office/drawing/2014/main" val="10002"/>
                  </a:ext>
                </a:extLst>
              </a:tr>
              <a:tr h="1218595">
                <a:tc>
                  <a:txBody>
                    <a:bodyPr/>
                    <a:lstStyle/>
                    <a:p>
                      <a:pPr>
                        <a:defRPr sz="5200">
                          <a:solidFill>
                            <a:srgbClr val="000000"/>
                          </a:solidFill>
                          <a:sym typeface="Helvetica Neue"/>
                        </a:defRPr>
                      </a:pPr>
                      <a:r>
                        <a:rPr lang="en-US" dirty="0"/>
                        <a:t>Share with as many as possible</a:t>
                      </a:r>
                      <a:endParaRPr dirty="0"/>
                    </a:p>
                  </a:txBody>
                  <a:tcPr marL="50800" marR="50800" marT="50800" marB="50800" anchor="ctr" horzOverflow="overflow">
                    <a:lnL w="12700">
                      <a:solidFill>
                        <a:srgbClr val="D6D6D6"/>
                      </a:solidFill>
                      <a:miter lim="400000"/>
                    </a:lnL>
                  </a:tcPr>
                </a:tc>
                <a:tc>
                  <a:txBody>
                    <a:bodyPr/>
                    <a:lstStyle/>
                    <a:p>
                      <a:pPr>
                        <a:defRPr sz="5200">
                          <a:solidFill>
                            <a:srgbClr val="000000"/>
                          </a:solidFill>
                          <a:sym typeface="Helvetica Neue"/>
                        </a:defRPr>
                      </a:pPr>
                      <a:r>
                        <a:rPr lang="en-US" dirty="0"/>
                        <a:t>Work thru the PoP family</a:t>
                      </a:r>
                      <a:endParaRPr dirty="0"/>
                    </a:p>
                  </a:txBody>
                  <a:tcPr marL="50800" marR="50800" marT="50800" marB="50800" anchor="ctr" horzOverflow="overflow">
                    <a:lnR w="12700">
                      <a:solidFill>
                        <a:srgbClr val="D6D6D6"/>
                      </a:solidFill>
                      <a:miter lim="400000"/>
                    </a:lnR>
                  </a:tcPr>
                </a:tc>
                <a:extLst>
                  <a:ext uri="{0D108BD9-81ED-4DB2-BD59-A6C34878D82A}">
                    <a16:rowId xmlns:a16="http://schemas.microsoft.com/office/drawing/2014/main" val="10003"/>
                  </a:ext>
                </a:extLst>
              </a:tr>
              <a:tr h="1218595">
                <a:tc>
                  <a:txBody>
                    <a:bodyPr/>
                    <a:lstStyle/>
                    <a:p>
                      <a:pPr>
                        <a:defRPr sz="5200">
                          <a:solidFill>
                            <a:srgbClr val="000000"/>
                          </a:solidFill>
                          <a:sym typeface="Helvetica Neue"/>
                        </a:defRPr>
                      </a:pPr>
                      <a:r>
                        <a:rPr lang="en-US" dirty="0"/>
                        <a:t>Hope to lead to Christ then train</a:t>
                      </a:r>
                      <a:endParaRPr dirty="0"/>
                    </a:p>
                  </a:txBody>
                  <a:tcPr marL="50800" marR="50800" marT="50800" marB="50800" anchor="ctr" horzOverflow="overflow">
                    <a:lnL w="12700">
                      <a:solidFill>
                        <a:srgbClr val="D6D6D6"/>
                      </a:solidFill>
                      <a:miter lim="400000"/>
                    </a:lnL>
                  </a:tcPr>
                </a:tc>
                <a:tc>
                  <a:txBody>
                    <a:bodyPr/>
                    <a:lstStyle/>
                    <a:p>
                      <a:pPr>
                        <a:defRPr sz="5200">
                          <a:solidFill>
                            <a:srgbClr val="000000"/>
                          </a:solidFill>
                          <a:sym typeface="Helvetica Neue"/>
                        </a:defRPr>
                      </a:pPr>
                      <a:r>
                        <a:rPr lang="en-US" dirty="0"/>
                        <a:t>“disciple into conversion”</a:t>
                      </a:r>
                      <a:endParaRPr dirty="0"/>
                    </a:p>
                  </a:txBody>
                  <a:tcPr marL="50800" marR="50800" marT="50800" marB="50800" anchor="ctr" horzOverflow="overflow">
                    <a:lnR w="12700">
                      <a:solidFill>
                        <a:srgbClr val="D6D6D6"/>
                      </a:solidFill>
                      <a:miter lim="400000"/>
                    </a:lnR>
                  </a:tcPr>
                </a:tc>
                <a:extLst>
                  <a:ext uri="{0D108BD9-81ED-4DB2-BD59-A6C34878D82A}">
                    <a16:rowId xmlns:a16="http://schemas.microsoft.com/office/drawing/2014/main" val="10004"/>
                  </a:ext>
                </a:extLst>
              </a:tr>
              <a:tr h="1218595">
                <a:tc>
                  <a:txBody>
                    <a:bodyPr/>
                    <a:lstStyle/>
                    <a:p>
                      <a:pPr>
                        <a:defRPr sz="5200">
                          <a:solidFill>
                            <a:srgbClr val="000000"/>
                          </a:solidFill>
                          <a:sym typeface="Helvetica Neue"/>
                        </a:defRPr>
                      </a:pPr>
                      <a:r>
                        <a:rPr lang="en-US" dirty="0"/>
                        <a:t>Deliver the truth</a:t>
                      </a:r>
                      <a:endParaRPr dirty="0"/>
                    </a:p>
                  </a:txBody>
                  <a:tcPr marL="50800" marR="50800" marT="50800" marB="50800" anchor="ctr" horzOverflow="overflow">
                    <a:lnL w="12700">
                      <a:solidFill>
                        <a:srgbClr val="D6D6D6"/>
                      </a:solidFill>
                      <a:miter lim="400000"/>
                    </a:lnL>
                  </a:tcPr>
                </a:tc>
                <a:tc>
                  <a:txBody>
                    <a:bodyPr/>
                    <a:lstStyle/>
                    <a:p>
                      <a:pPr>
                        <a:defRPr sz="5200">
                          <a:solidFill>
                            <a:srgbClr val="000000"/>
                          </a:solidFill>
                          <a:sym typeface="Helvetica Neue"/>
                        </a:defRPr>
                      </a:pPr>
                      <a:r>
                        <a:rPr lang="en-US" dirty="0"/>
                        <a:t>Discover the Truth</a:t>
                      </a:r>
                      <a:endParaRPr dirty="0"/>
                    </a:p>
                  </a:txBody>
                  <a:tcPr marL="50800" marR="50800" marT="50800" marB="50800" anchor="ctr" horzOverflow="overflow">
                    <a:lnR w="12700">
                      <a:solidFill>
                        <a:srgbClr val="D6D6D6"/>
                      </a:solidFill>
                      <a:miter lim="400000"/>
                    </a:lnR>
                  </a:tcPr>
                </a:tc>
                <a:extLst>
                  <a:ext uri="{0D108BD9-81ED-4DB2-BD59-A6C34878D82A}">
                    <a16:rowId xmlns:a16="http://schemas.microsoft.com/office/drawing/2014/main" val="10005"/>
                  </a:ext>
                </a:extLst>
              </a:tr>
              <a:tr h="1218595">
                <a:tc>
                  <a:txBody>
                    <a:bodyPr/>
                    <a:lstStyle/>
                    <a:p>
                      <a:pPr>
                        <a:defRPr sz="5200">
                          <a:solidFill>
                            <a:srgbClr val="000000"/>
                          </a:solidFill>
                          <a:sym typeface="Helvetica Neue"/>
                        </a:defRPr>
                      </a:pPr>
                      <a:r>
                        <a:rPr lang="en-US" dirty="0"/>
                        <a:t>Acquiring the right method</a:t>
                      </a:r>
                      <a:endParaRPr dirty="0"/>
                    </a:p>
                  </a:txBody>
                  <a:tcPr marL="50800" marR="50800" marT="50800" marB="50800" anchor="ctr" horzOverflow="overflow">
                    <a:lnL w="12700">
                      <a:solidFill>
                        <a:srgbClr val="D6D6D6"/>
                      </a:solidFill>
                      <a:miter lim="400000"/>
                    </a:lnL>
                  </a:tcPr>
                </a:tc>
                <a:tc>
                  <a:txBody>
                    <a:bodyPr/>
                    <a:lstStyle/>
                    <a:p>
                      <a:pPr>
                        <a:defRPr sz="5200">
                          <a:solidFill>
                            <a:srgbClr val="000000"/>
                          </a:solidFill>
                          <a:sym typeface="Helvetica Neue"/>
                        </a:defRPr>
                      </a:pPr>
                      <a:r>
                        <a:rPr lang="en-US" dirty="0"/>
                        <a:t>Finding the right person</a:t>
                      </a:r>
                      <a:endParaRPr dirty="0"/>
                    </a:p>
                  </a:txBody>
                  <a:tcPr marL="50800" marR="50800" marT="50800" marB="50800" anchor="ctr" horzOverflow="overflow">
                    <a:lnR w="12700">
                      <a:solidFill>
                        <a:srgbClr val="D6D6D6"/>
                      </a:solidFill>
                      <a:miter lim="400000"/>
                    </a:lnR>
                  </a:tcPr>
                </a:tc>
                <a:extLst>
                  <a:ext uri="{0D108BD9-81ED-4DB2-BD59-A6C34878D82A}">
                    <a16:rowId xmlns:a16="http://schemas.microsoft.com/office/drawing/2014/main" val="10006"/>
                  </a:ext>
                </a:extLst>
              </a:tr>
              <a:tr h="1218595">
                <a:tc>
                  <a:txBody>
                    <a:bodyPr/>
                    <a:lstStyle/>
                    <a:p>
                      <a:pPr>
                        <a:defRPr sz="5200">
                          <a:solidFill>
                            <a:srgbClr val="000000"/>
                          </a:solidFill>
                          <a:sym typeface="Helvetica Neue"/>
                        </a:defRPr>
                      </a:pPr>
                      <a:r>
                        <a:rPr lang="en-US" dirty="0"/>
                        <a:t>Our space/our turf/we lead</a:t>
                      </a:r>
                      <a:endParaRPr dirty="0"/>
                    </a:p>
                  </a:txBody>
                  <a:tcPr marL="50800" marR="50800" marT="50800" marB="50800" anchor="ctr" horzOverflow="overflow">
                    <a:lnL w="12700">
                      <a:solidFill>
                        <a:srgbClr val="D6D6D6"/>
                      </a:solidFill>
                      <a:miter lim="400000"/>
                    </a:lnL>
                    <a:lnB w="12700">
                      <a:solidFill>
                        <a:srgbClr val="D6D6D6"/>
                      </a:solidFill>
                      <a:miter lim="400000"/>
                    </a:lnB>
                  </a:tcPr>
                </a:tc>
                <a:tc>
                  <a:txBody>
                    <a:bodyPr/>
                    <a:lstStyle/>
                    <a:p>
                      <a:pPr>
                        <a:defRPr sz="5200">
                          <a:solidFill>
                            <a:srgbClr val="000000"/>
                          </a:solidFill>
                          <a:sym typeface="Helvetica Neue"/>
                        </a:defRPr>
                      </a:pPr>
                      <a:r>
                        <a:rPr lang="en-US" dirty="0"/>
                        <a:t>Their space/their turf/their culture/they lead!</a:t>
                      </a:r>
                      <a:endParaRPr dirty="0"/>
                    </a:p>
                  </a:txBody>
                  <a:tcPr marL="50800" marR="50800" marT="50800" marB="50800" anchor="ctr" horzOverflow="overflow">
                    <a:lnR w="12700">
                      <a:solidFill>
                        <a:srgbClr val="D6D6D6"/>
                      </a:solidFill>
                      <a:miter lim="400000"/>
                    </a:lnR>
                    <a:lnB w="12700">
                      <a:solidFill>
                        <a:srgbClr val="D6D6D6"/>
                      </a:solidFill>
                      <a:miter lim="400000"/>
                    </a:lnB>
                  </a:tcPr>
                </a:tc>
                <a:extLst>
                  <a:ext uri="{0D108BD9-81ED-4DB2-BD59-A6C34878D82A}">
                    <a16:rowId xmlns:a16="http://schemas.microsoft.com/office/drawing/2014/main" val="10007"/>
                  </a:ext>
                </a:extLst>
              </a:tr>
            </a:tbl>
          </a:graphicData>
        </a:graphic>
      </p:graphicFrame>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F80DD-626B-4CF4-977C-9B54A34CCADA}"/>
              </a:ext>
            </a:extLst>
          </p:cNvPr>
          <p:cNvSpPr>
            <a:spLocks noGrp="1"/>
          </p:cNvSpPr>
          <p:nvPr>
            <p:ph type="title"/>
          </p:nvPr>
        </p:nvSpPr>
        <p:spPr>
          <a:xfrm>
            <a:off x="1689100" y="1245936"/>
            <a:ext cx="21005800" cy="2286000"/>
          </a:xfrm>
        </p:spPr>
        <p:txBody>
          <a:bodyPr>
            <a:normAutofit/>
          </a:bodyPr>
          <a:lstStyle/>
          <a:p>
            <a:r>
              <a:rPr lang="en-US" sz="13400" dirty="0">
                <a:latin typeface="Futura Bold"/>
              </a:rPr>
              <a:t>Review</a:t>
            </a:r>
          </a:p>
        </p:txBody>
      </p:sp>
      <p:sp>
        <p:nvSpPr>
          <p:cNvPr id="3" name="Text Placeholder 2">
            <a:extLst>
              <a:ext uri="{FF2B5EF4-FFF2-40B4-BE49-F238E27FC236}">
                <a16:creationId xmlns:a16="http://schemas.microsoft.com/office/drawing/2014/main" id="{43A743FC-9C9E-46BE-B7CC-1D4E87E71FE1}"/>
              </a:ext>
            </a:extLst>
          </p:cNvPr>
          <p:cNvSpPr>
            <a:spLocks noGrp="1"/>
          </p:cNvSpPr>
          <p:nvPr>
            <p:ph type="body" idx="1"/>
          </p:nvPr>
        </p:nvSpPr>
        <p:spPr>
          <a:xfrm>
            <a:off x="1384300" y="2908968"/>
            <a:ext cx="22999700" cy="9296400"/>
          </a:xfrm>
        </p:spPr>
        <p:txBody>
          <a:bodyPr>
            <a:normAutofit/>
          </a:bodyPr>
          <a:lstStyle/>
          <a:p>
            <a:pPr marL="0" indent="0">
              <a:buNone/>
            </a:pPr>
            <a:r>
              <a:rPr lang="en-US" sz="6600" dirty="0">
                <a:latin typeface="Futura Bold"/>
              </a:rPr>
              <a:t>What stood out to you from last week’s Lesson 3 about Engagement?</a:t>
            </a:r>
          </a:p>
        </p:txBody>
      </p:sp>
    </p:spTree>
    <p:extLst>
      <p:ext uri="{BB962C8B-B14F-4D97-AF65-F5344CB8AC3E}">
        <p14:creationId xmlns:p14="http://schemas.microsoft.com/office/powerpoint/2010/main" val="2918000469"/>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8" name="When have you seen Persons of Peace?"/>
          <p:cNvSpPr txBox="1">
            <a:spLocks noGrp="1"/>
          </p:cNvSpPr>
          <p:nvPr>
            <p:ph type="title"/>
          </p:nvPr>
        </p:nvSpPr>
        <p:spPr>
          <a:prstGeom prst="rect">
            <a:avLst/>
          </a:prstGeom>
        </p:spPr>
        <p:txBody>
          <a:bodyPr/>
          <a:lstStyle>
            <a:lvl1pPr defTabSz="561340">
              <a:defRPr sz="7616"/>
            </a:lvl1pPr>
          </a:lstStyle>
          <a:p>
            <a:r>
              <a:t>When have you seen Persons of Peace?</a:t>
            </a:r>
          </a:p>
        </p:txBody>
      </p:sp>
      <p:sp>
        <p:nvSpPr>
          <p:cNvPr id="219" name="Were you a person of peace?…"/>
          <p:cNvSpPr txBox="1">
            <a:spLocks noGrp="1"/>
          </p:cNvSpPr>
          <p:nvPr>
            <p:ph type="body" idx="1"/>
          </p:nvPr>
        </p:nvSpPr>
        <p:spPr>
          <a:xfrm>
            <a:off x="1689100" y="3149599"/>
            <a:ext cx="21005800" cy="8654473"/>
          </a:xfrm>
          <a:prstGeom prst="rect">
            <a:avLst/>
          </a:prstGeom>
        </p:spPr>
        <p:txBody>
          <a:bodyPr>
            <a:normAutofit lnSpcReduction="10000"/>
          </a:bodyPr>
          <a:lstStyle/>
          <a:p>
            <a:pPr>
              <a:defRPr sz="7300"/>
            </a:pPr>
            <a:r>
              <a:rPr lang="en-US" dirty="0"/>
              <a:t>Do you know anyone you believe is a PoP now?</a:t>
            </a:r>
          </a:p>
          <a:p>
            <a:pPr>
              <a:defRPr sz="7300"/>
            </a:pPr>
            <a:r>
              <a:rPr dirty="0"/>
              <a:t>Were you a person of peace?</a:t>
            </a:r>
          </a:p>
          <a:p>
            <a:pPr>
              <a:defRPr sz="7300"/>
            </a:pPr>
            <a:r>
              <a:rPr lang="en-US" dirty="0"/>
              <a:t>W</a:t>
            </a:r>
            <a:r>
              <a:rPr dirty="0"/>
              <a:t>ere you</a:t>
            </a:r>
            <a:r>
              <a:rPr lang="en-US" dirty="0"/>
              <a:t> </a:t>
            </a:r>
            <a:r>
              <a:rPr dirty="0"/>
              <a:t>influenced to follow Christ by a person of peace? </a:t>
            </a:r>
          </a:p>
          <a:p>
            <a:pPr>
              <a:defRPr sz="7300"/>
            </a:pPr>
            <a:r>
              <a:rPr dirty="0"/>
              <a:t>In your own experience, when have you seen persons of peace bring others to Jesus?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73B3D9A-BF99-4E3E-A636-1ECA2A8267C1}"/>
              </a:ext>
            </a:extLst>
          </p:cNvPr>
          <p:cNvSpPr>
            <a:spLocks noGrp="1"/>
          </p:cNvSpPr>
          <p:nvPr>
            <p:ph type="title"/>
          </p:nvPr>
        </p:nvSpPr>
        <p:spPr/>
        <p:txBody>
          <a:bodyPr/>
          <a:lstStyle/>
          <a:p>
            <a:r>
              <a:rPr lang="en-US" dirty="0"/>
              <a:t>Your Assignments</a:t>
            </a:r>
          </a:p>
        </p:txBody>
      </p:sp>
      <p:sp>
        <p:nvSpPr>
          <p:cNvPr id="5" name="Text Placeholder 4">
            <a:extLst>
              <a:ext uri="{FF2B5EF4-FFF2-40B4-BE49-F238E27FC236}">
                <a16:creationId xmlns:a16="http://schemas.microsoft.com/office/drawing/2014/main" id="{14BA471A-8522-48AC-844A-0530F9BBEC8E}"/>
              </a:ext>
            </a:extLst>
          </p:cNvPr>
          <p:cNvSpPr>
            <a:spLocks noGrp="1"/>
          </p:cNvSpPr>
          <p:nvPr>
            <p:ph type="body" idx="1"/>
          </p:nvPr>
        </p:nvSpPr>
        <p:spPr>
          <a:xfrm>
            <a:off x="1231900" y="3583297"/>
            <a:ext cx="22301868" cy="10325208"/>
          </a:xfrm>
        </p:spPr>
        <p:txBody>
          <a:bodyPr>
            <a:normAutofit fontScale="62500" lnSpcReduction="20000"/>
          </a:bodyPr>
          <a:lstStyle/>
          <a:p>
            <a:r>
              <a:rPr lang="en-US" u="sng" dirty="0">
                <a:latin typeface="+mj-lt"/>
              </a:rPr>
              <a:t>Homework</a:t>
            </a:r>
            <a:r>
              <a:rPr lang="en-US" dirty="0">
                <a:latin typeface="+mj-lt"/>
              </a:rPr>
              <a:t> – Do a 3-column study on John 6:43-45. </a:t>
            </a:r>
          </a:p>
          <a:p>
            <a:pPr lvl="2"/>
            <a:r>
              <a:rPr lang="en-US" dirty="0">
                <a:latin typeface="+mj-lt"/>
              </a:rPr>
              <a:t>Also, find other examples of Biblical People of Peace. Write them down in your journal.</a:t>
            </a:r>
          </a:p>
          <a:p>
            <a:r>
              <a:rPr lang="en-US" u="sng" dirty="0" err="1">
                <a:latin typeface="+mj-lt"/>
              </a:rPr>
              <a:t>Prayerwork</a:t>
            </a:r>
            <a:r>
              <a:rPr lang="en-US" dirty="0">
                <a:latin typeface="+mj-lt"/>
              </a:rPr>
              <a:t> – Start daily practice of asking God for PoP. Continue to pray for God’s Heart &amp; Vision.</a:t>
            </a:r>
          </a:p>
          <a:p>
            <a:r>
              <a:rPr lang="en-US" u="sng" dirty="0">
                <a:latin typeface="+mj-lt"/>
              </a:rPr>
              <a:t>Fieldwork</a:t>
            </a:r>
            <a:r>
              <a:rPr lang="en-US" dirty="0">
                <a:latin typeface="+mj-lt"/>
              </a:rPr>
              <a:t> – </a:t>
            </a:r>
          </a:p>
          <a:p>
            <a:pPr lvl="1">
              <a:buFont typeface="Wingdings" panose="05000000000000000000" pitchFamily="2" charset="2"/>
              <a:buChar char="Ø"/>
            </a:pPr>
            <a:r>
              <a:rPr lang="en-US" dirty="0">
                <a:latin typeface="+mj-lt"/>
              </a:rPr>
              <a:t>Practice Shema statements daily. This must become a HABIT!</a:t>
            </a:r>
          </a:p>
          <a:p>
            <a:pPr lvl="1">
              <a:buFont typeface="Wingdings" panose="05000000000000000000" pitchFamily="2" charset="2"/>
              <a:buChar char="Ø"/>
            </a:pPr>
            <a:r>
              <a:rPr lang="en-US" dirty="0">
                <a:latin typeface="+mj-lt"/>
              </a:rPr>
              <a:t>Ask 3 people: “When you hear the word ‘God’, what comes to mind?” </a:t>
            </a:r>
          </a:p>
          <a:p>
            <a:pPr lvl="1">
              <a:buFont typeface="Wingdings" panose="05000000000000000000" pitchFamily="2" charset="2"/>
              <a:buChar char="Ø"/>
            </a:pPr>
            <a:r>
              <a:rPr lang="en-US" dirty="0">
                <a:latin typeface="+mj-lt"/>
              </a:rPr>
              <a:t>(If you didn’t do the last assignment asking 3 people about community needs, do it!)</a:t>
            </a:r>
          </a:p>
          <a:p>
            <a:endParaRPr lang="en-US" dirty="0">
              <a:latin typeface="+mj-lt"/>
            </a:endParaRPr>
          </a:p>
        </p:txBody>
      </p:sp>
    </p:spTree>
    <p:extLst>
      <p:ext uri="{BB962C8B-B14F-4D97-AF65-F5344CB8AC3E}">
        <p14:creationId xmlns:p14="http://schemas.microsoft.com/office/powerpoint/2010/main" val="931040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5AE2C-6FEB-4602-A220-248396BEBC67}"/>
              </a:ext>
            </a:extLst>
          </p:cNvPr>
          <p:cNvSpPr>
            <a:spLocks noGrp="1"/>
          </p:cNvSpPr>
          <p:nvPr>
            <p:ph type="title"/>
          </p:nvPr>
        </p:nvSpPr>
        <p:spPr>
          <a:xfrm>
            <a:off x="1220748" y="897870"/>
            <a:ext cx="21005800" cy="2286000"/>
          </a:xfrm>
        </p:spPr>
        <p:txBody>
          <a:bodyPr>
            <a:noAutofit/>
          </a:bodyPr>
          <a:lstStyle/>
          <a:p>
            <a:r>
              <a:rPr lang="en-US" sz="8800" dirty="0">
                <a:latin typeface="Futura Bold"/>
              </a:rPr>
              <a:t>Review: DMM engagement is like a   3-legged stool. Who can explain?</a:t>
            </a:r>
          </a:p>
        </p:txBody>
      </p:sp>
      <p:sp>
        <p:nvSpPr>
          <p:cNvPr id="5" name="Oval 4">
            <a:extLst>
              <a:ext uri="{FF2B5EF4-FFF2-40B4-BE49-F238E27FC236}">
                <a16:creationId xmlns:a16="http://schemas.microsoft.com/office/drawing/2014/main" id="{3ECD4C0E-B322-4669-A519-3B920B012F96}"/>
              </a:ext>
            </a:extLst>
          </p:cNvPr>
          <p:cNvSpPr/>
          <p:nvPr/>
        </p:nvSpPr>
        <p:spPr>
          <a:xfrm>
            <a:off x="7793181" y="4711312"/>
            <a:ext cx="8354291" cy="1009848"/>
          </a:xfrm>
          <a:prstGeom prst="ellipse">
            <a:avLst/>
          </a:prstGeom>
          <a:solidFill>
            <a:schemeClr val="tx1"/>
          </a:solidFill>
          <a:ln w="381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4000" i="0" u="none" strike="noStrike" cap="none" spc="0" normalizeH="0" baseline="0" dirty="0">
                <a:ln>
                  <a:noFill/>
                </a:ln>
                <a:solidFill>
                  <a:schemeClr val="bg1"/>
                </a:solidFill>
                <a:effectLst/>
                <a:uFillTx/>
                <a:latin typeface="+mn-lt"/>
                <a:ea typeface="+mn-ea"/>
                <a:cs typeface="+mn-cs"/>
                <a:sym typeface="Helvetica Neue Medium"/>
              </a:rPr>
              <a:t>Engagement</a:t>
            </a:r>
          </a:p>
        </p:txBody>
      </p:sp>
      <p:sp>
        <p:nvSpPr>
          <p:cNvPr id="7" name="Rectangle 6">
            <a:extLst>
              <a:ext uri="{FF2B5EF4-FFF2-40B4-BE49-F238E27FC236}">
                <a16:creationId xmlns:a16="http://schemas.microsoft.com/office/drawing/2014/main" id="{36156B31-AB7A-4267-8C24-32FF8D108AA5}"/>
              </a:ext>
            </a:extLst>
          </p:cNvPr>
          <p:cNvSpPr/>
          <p:nvPr/>
        </p:nvSpPr>
        <p:spPr>
          <a:xfrm>
            <a:off x="11517219" y="5721160"/>
            <a:ext cx="1252581" cy="5257800"/>
          </a:xfrm>
          <a:prstGeom prst="rect">
            <a:avLst/>
          </a:prstGeom>
          <a:solidFill>
            <a:schemeClr val="tx1"/>
          </a:solidFill>
          <a:ln w="381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8" name="Rectangle 7">
            <a:extLst>
              <a:ext uri="{FF2B5EF4-FFF2-40B4-BE49-F238E27FC236}">
                <a16:creationId xmlns:a16="http://schemas.microsoft.com/office/drawing/2014/main" id="{E242EE7A-84D1-49F2-B1B5-4D2CC9C82953}"/>
              </a:ext>
            </a:extLst>
          </p:cNvPr>
          <p:cNvSpPr/>
          <p:nvPr/>
        </p:nvSpPr>
        <p:spPr>
          <a:xfrm rot="21013884">
            <a:off x="15098320" y="5464595"/>
            <a:ext cx="1281597" cy="5453525"/>
          </a:xfrm>
          <a:prstGeom prst="rect">
            <a:avLst/>
          </a:prstGeom>
          <a:solidFill>
            <a:schemeClr val="tx1"/>
          </a:solidFill>
          <a:ln w="381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Helvetica Neue Medium"/>
            </a:endParaRPr>
          </a:p>
        </p:txBody>
      </p:sp>
      <p:sp>
        <p:nvSpPr>
          <p:cNvPr id="9" name="TextBox 8">
            <a:extLst>
              <a:ext uri="{FF2B5EF4-FFF2-40B4-BE49-F238E27FC236}">
                <a16:creationId xmlns:a16="http://schemas.microsoft.com/office/drawing/2014/main" id="{1D39248E-0E6D-4D4E-A192-C40A3DC8A026}"/>
              </a:ext>
            </a:extLst>
          </p:cNvPr>
          <p:cNvSpPr txBox="1"/>
          <p:nvPr/>
        </p:nvSpPr>
        <p:spPr>
          <a:xfrm>
            <a:off x="10345883" y="11181494"/>
            <a:ext cx="3595254" cy="10259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dirty="0">
                <a:solidFill>
                  <a:schemeClr val="bg1"/>
                </a:solidFill>
              </a:rPr>
              <a:t>Live out Loud (Words)</a:t>
            </a:r>
          </a:p>
        </p:txBody>
      </p:sp>
      <p:sp>
        <p:nvSpPr>
          <p:cNvPr id="10" name="TextBox 9">
            <a:extLst>
              <a:ext uri="{FF2B5EF4-FFF2-40B4-BE49-F238E27FC236}">
                <a16:creationId xmlns:a16="http://schemas.microsoft.com/office/drawing/2014/main" id="{FB2CDDA5-4F7A-4908-B95C-2E6D7C1267BE}"/>
              </a:ext>
            </a:extLst>
          </p:cNvPr>
          <p:cNvSpPr txBox="1"/>
          <p:nvPr/>
        </p:nvSpPr>
        <p:spPr>
          <a:xfrm>
            <a:off x="14038118" y="11169549"/>
            <a:ext cx="3761509" cy="10259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3000" b="1" i="0" u="none" strike="noStrike" cap="none" spc="0" normalizeH="0" baseline="0" dirty="0">
                <a:ln>
                  <a:noFill/>
                </a:ln>
                <a:solidFill>
                  <a:schemeClr val="bg1"/>
                </a:solidFill>
                <a:effectLst/>
                <a:uFillTx/>
                <a:latin typeface="Helvetica Neue"/>
                <a:ea typeface="Helvetica Neue"/>
                <a:cs typeface="Helvetica Neue"/>
                <a:sym typeface="Helvetica Neue"/>
              </a:rPr>
              <a:t>Compassion (Works)</a:t>
            </a:r>
          </a:p>
        </p:txBody>
      </p:sp>
      <p:sp>
        <p:nvSpPr>
          <p:cNvPr id="12" name="Rectangle 11">
            <a:extLst>
              <a:ext uri="{FF2B5EF4-FFF2-40B4-BE49-F238E27FC236}">
                <a16:creationId xmlns:a16="http://schemas.microsoft.com/office/drawing/2014/main" id="{4BE52400-9B49-4595-B805-3FCC63B66E08}"/>
              </a:ext>
            </a:extLst>
          </p:cNvPr>
          <p:cNvSpPr/>
          <p:nvPr/>
        </p:nvSpPr>
        <p:spPr>
          <a:xfrm rot="569635">
            <a:off x="7919476" y="5540171"/>
            <a:ext cx="1281597" cy="5453525"/>
          </a:xfrm>
          <a:prstGeom prst="rect">
            <a:avLst/>
          </a:prstGeom>
          <a:solidFill>
            <a:schemeClr val="tx1"/>
          </a:solidFill>
          <a:ln w="381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Helvetica Neue Medium"/>
            </a:endParaRPr>
          </a:p>
        </p:txBody>
      </p:sp>
      <p:sp>
        <p:nvSpPr>
          <p:cNvPr id="13" name="TextBox 12">
            <a:extLst>
              <a:ext uri="{FF2B5EF4-FFF2-40B4-BE49-F238E27FC236}">
                <a16:creationId xmlns:a16="http://schemas.microsoft.com/office/drawing/2014/main" id="{23011CA8-55A7-4739-9D60-61EF44D5796A}"/>
              </a:ext>
            </a:extLst>
          </p:cNvPr>
          <p:cNvSpPr txBox="1"/>
          <p:nvPr/>
        </p:nvSpPr>
        <p:spPr>
          <a:xfrm>
            <a:off x="6238010" y="11062044"/>
            <a:ext cx="3595254" cy="148758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dirty="0">
                <a:solidFill>
                  <a:schemeClr val="bg1"/>
                </a:solidFill>
              </a:rPr>
              <a:t>Pray for miracles, dreams &amp; visions (Wonders)</a:t>
            </a:r>
          </a:p>
        </p:txBody>
      </p:sp>
      <p:sp>
        <p:nvSpPr>
          <p:cNvPr id="3" name="Rectangle 2">
            <a:extLst>
              <a:ext uri="{FF2B5EF4-FFF2-40B4-BE49-F238E27FC236}">
                <a16:creationId xmlns:a16="http://schemas.microsoft.com/office/drawing/2014/main" id="{0671C907-B6EC-4954-86F1-7875EC2E4BE4}"/>
              </a:ext>
            </a:extLst>
          </p:cNvPr>
          <p:cNvSpPr/>
          <p:nvPr/>
        </p:nvSpPr>
        <p:spPr>
          <a:xfrm>
            <a:off x="3835156" y="10218012"/>
            <a:ext cx="17290473" cy="260011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Helvetica Neue Medium"/>
            </a:endParaRPr>
          </a:p>
        </p:txBody>
      </p:sp>
    </p:spTree>
    <p:extLst>
      <p:ext uri="{BB962C8B-B14F-4D97-AF65-F5344CB8AC3E}">
        <p14:creationId xmlns:p14="http://schemas.microsoft.com/office/powerpoint/2010/main" val="261823719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AF681-9756-4CE2-A16F-067AC166C3AA}"/>
              </a:ext>
            </a:extLst>
          </p:cNvPr>
          <p:cNvSpPr>
            <a:spLocks noGrp="1"/>
          </p:cNvSpPr>
          <p:nvPr>
            <p:ph type="title"/>
          </p:nvPr>
        </p:nvSpPr>
        <p:spPr/>
        <p:txBody>
          <a:bodyPr>
            <a:normAutofit fontScale="90000"/>
          </a:bodyPr>
          <a:lstStyle/>
          <a:p>
            <a:r>
              <a:rPr lang="en-US" dirty="0"/>
              <a:t>Review Assignments (Break-outs)</a:t>
            </a:r>
          </a:p>
        </p:txBody>
      </p:sp>
      <p:sp>
        <p:nvSpPr>
          <p:cNvPr id="3" name="Text Placeholder 2">
            <a:extLst>
              <a:ext uri="{FF2B5EF4-FFF2-40B4-BE49-F238E27FC236}">
                <a16:creationId xmlns:a16="http://schemas.microsoft.com/office/drawing/2014/main" id="{9647928A-0124-4657-BEDB-9A774FD207B0}"/>
              </a:ext>
            </a:extLst>
          </p:cNvPr>
          <p:cNvSpPr>
            <a:spLocks noGrp="1"/>
          </p:cNvSpPr>
          <p:nvPr>
            <p:ph type="body" idx="1"/>
          </p:nvPr>
        </p:nvSpPr>
        <p:spPr>
          <a:xfrm>
            <a:off x="1689100" y="3149600"/>
            <a:ext cx="22106082" cy="9296400"/>
          </a:xfrm>
        </p:spPr>
        <p:txBody>
          <a:bodyPr>
            <a:normAutofit fontScale="92500" lnSpcReduction="10000"/>
          </a:bodyPr>
          <a:lstStyle/>
          <a:p>
            <a:r>
              <a:rPr lang="en-US" u="sng" dirty="0">
                <a:latin typeface="Futura Bold"/>
              </a:rPr>
              <a:t>Homework:</a:t>
            </a:r>
            <a:r>
              <a:rPr lang="en-US" dirty="0">
                <a:latin typeface="Futura Bold"/>
              </a:rPr>
              <a:t>  Do a 3-Column Study of Luke 10:1-11 </a:t>
            </a:r>
          </a:p>
          <a:p>
            <a:pPr lvl="1">
              <a:buSzPct val="90000"/>
            </a:pPr>
            <a:r>
              <a:rPr lang="en-US" dirty="0">
                <a:latin typeface="Futura Bold"/>
              </a:rPr>
              <a:t>What stood out to you?</a:t>
            </a:r>
          </a:p>
          <a:p>
            <a:pPr lvl="1">
              <a:buSzPct val="90000"/>
            </a:pPr>
            <a:r>
              <a:rPr lang="en-US" dirty="0">
                <a:latin typeface="Futura Bold"/>
              </a:rPr>
              <a:t>What did you commit to doing?</a:t>
            </a:r>
          </a:p>
          <a:p>
            <a:pPr lvl="1">
              <a:buSzPct val="90000"/>
            </a:pPr>
            <a:r>
              <a:rPr lang="en-US" u="sng" dirty="0" err="1">
                <a:latin typeface="Futura Bold"/>
              </a:rPr>
              <a:t>Prayerwork</a:t>
            </a:r>
            <a:r>
              <a:rPr lang="en-US" u="sng" dirty="0">
                <a:latin typeface="Futura Bold"/>
              </a:rPr>
              <a:t>:</a:t>
            </a:r>
            <a:r>
              <a:rPr lang="en-US" dirty="0">
                <a:latin typeface="Futura Bold"/>
              </a:rPr>
              <a:t>  Go prayer walking with someone else. While out, ask 3 people “what do you think are the greatest needs in our neighborhood/community?” </a:t>
            </a:r>
          </a:p>
          <a:p>
            <a:r>
              <a:rPr lang="en-US" u="sng" dirty="0">
                <a:latin typeface="Futura Bold"/>
              </a:rPr>
              <a:t>Fieldwork:</a:t>
            </a:r>
            <a:r>
              <a:rPr lang="en-US" dirty="0">
                <a:latin typeface="Futura Bold"/>
              </a:rPr>
              <a:t> Use a Shema statements </a:t>
            </a:r>
            <a:r>
              <a:rPr lang="en-US" i="1" dirty="0">
                <a:latin typeface="Futura Bold"/>
              </a:rPr>
              <a:t>at least </a:t>
            </a:r>
            <a:r>
              <a:rPr lang="en-US" dirty="0">
                <a:latin typeface="Futura Bold"/>
              </a:rPr>
              <a:t>1x/each day this week. (Remember we’re trying to create new HABITS.)</a:t>
            </a:r>
          </a:p>
          <a:p>
            <a:r>
              <a:rPr lang="en-US" u="sng" dirty="0">
                <a:latin typeface="Futura Bold"/>
              </a:rPr>
              <a:t>Multiplication: </a:t>
            </a:r>
            <a:r>
              <a:rPr lang="en-US" dirty="0">
                <a:latin typeface="Futura Bold"/>
              </a:rPr>
              <a:t>Did you pass on this lesson, or part of it, to someone else?</a:t>
            </a:r>
          </a:p>
        </p:txBody>
      </p:sp>
    </p:spTree>
    <p:extLst>
      <p:ext uri="{BB962C8B-B14F-4D97-AF65-F5344CB8AC3E}">
        <p14:creationId xmlns:p14="http://schemas.microsoft.com/office/powerpoint/2010/main" val="211430259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FDE6C-E63B-547B-31E5-7350DAE05DE0}"/>
              </a:ext>
            </a:extLst>
          </p:cNvPr>
          <p:cNvSpPr>
            <a:spLocks noGrp="1"/>
          </p:cNvSpPr>
          <p:nvPr>
            <p:ph type="title"/>
          </p:nvPr>
        </p:nvSpPr>
        <p:spPr/>
        <p:txBody>
          <a:bodyPr>
            <a:normAutofit fontScale="90000"/>
          </a:bodyPr>
          <a:lstStyle/>
          <a:p>
            <a:r>
              <a:rPr lang="en-US" dirty="0"/>
              <a:t>A S.I.P. of spiritual water, not a </a:t>
            </a:r>
            <a:br>
              <a:rPr lang="en-US" dirty="0"/>
            </a:br>
            <a:r>
              <a:rPr lang="en-US" dirty="0"/>
              <a:t>big drink.</a:t>
            </a:r>
          </a:p>
        </p:txBody>
      </p:sp>
      <p:sp>
        <p:nvSpPr>
          <p:cNvPr id="3" name="Text Placeholder 2">
            <a:extLst>
              <a:ext uri="{FF2B5EF4-FFF2-40B4-BE49-F238E27FC236}">
                <a16:creationId xmlns:a16="http://schemas.microsoft.com/office/drawing/2014/main" id="{59B09F9A-0F76-C610-35E8-CE4DA2D8252C}"/>
              </a:ext>
            </a:extLst>
          </p:cNvPr>
          <p:cNvSpPr>
            <a:spLocks noGrp="1"/>
          </p:cNvSpPr>
          <p:nvPr>
            <p:ph type="body" idx="1"/>
          </p:nvPr>
        </p:nvSpPr>
        <p:spPr/>
        <p:txBody>
          <a:bodyPr>
            <a:normAutofit fontScale="70000" lnSpcReduction="20000"/>
          </a:bodyPr>
          <a:lstStyle/>
          <a:p>
            <a:r>
              <a:rPr lang="en-US" dirty="0"/>
              <a:t>S = Spiritual</a:t>
            </a:r>
          </a:p>
          <a:p>
            <a:r>
              <a:rPr lang="en-US" dirty="0"/>
              <a:t>I = Interesting</a:t>
            </a:r>
          </a:p>
          <a:p>
            <a:r>
              <a:rPr lang="en-US" dirty="0"/>
              <a:t>P = Positive</a:t>
            </a:r>
          </a:p>
          <a:p>
            <a:r>
              <a:rPr lang="en-US" dirty="0"/>
              <a:t>Kelley – “Your food is very good, and my heart is full because you have blessed me with your friendship. To me, friendship is a gift from God.”</a:t>
            </a:r>
          </a:p>
          <a:p>
            <a:r>
              <a:rPr lang="en-US" dirty="0"/>
              <a:t>Kelley – “I thank God for giving us so much sun so we can see the beautiful, blue sky.”</a:t>
            </a:r>
          </a:p>
          <a:p>
            <a:r>
              <a:rPr lang="en-US" dirty="0"/>
              <a:t>Abel – “We thank the Lord for your generosity. And we believe God is the source of all blessings, so can we pray a blessing over you?”</a:t>
            </a:r>
          </a:p>
          <a:p>
            <a:r>
              <a:rPr lang="en-US" dirty="0"/>
              <a:t>Abel – “Our God is the Healer, and can help us when we have sickness and problems. So can we pray for you?” Then say, “There are many stories we can learn from the Word of God about how he heals people. Would you like to learn some of these?”</a:t>
            </a:r>
          </a:p>
        </p:txBody>
      </p:sp>
    </p:spTree>
    <p:extLst>
      <p:ext uri="{BB962C8B-B14F-4D97-AF65-F5344CB8AC3E}">
        <p14:creationId xmlns:p14="http://schemas.microsoft.com/office/powerpoint/2010/main" val="350937175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 name="iconos_Mesa de trabajo 1.png" descr="iconos_Mesa de trabajo 1.png"/>
          <p:cNvPicPr>
            <a:picLocks noChangeAspect="1"/>
          </p:cNvPicPr>
          <p:nvPr/>
        </p:nvPicPr>
        <p:blipFill>
          <a:blip r:embed="rId3"/>
          <a:stretch>
            <a:fillRect/>
          </a:stretch>
        </p:blipFill>
        <p:spPr>
          <a:xfrm>
            <a:off x="-38101" y="140727"/>
            <a:ext cx="24384001" cy="13434545"/>
          </a:xfrm>
          <a:prstGeom prst="rect">
            <a:avLst/>
          </a:prstGeom>
          <a:ln w="12700">
            <a:miter lim="400000"/>
          </a:ln>
        </p:spPr>
      </p:pic>
      <p:pic>
        <p:nvPicPr>
          <p:cNvPr id="151" name="Image" descr="Image"/>
          <p:cNvPicPr>
            <a:picLocks noChangeAspect="1"/>
          </p:cNvPicPr>
          <p:nvPr/>
        </p:nvPicPr>
        <p:blipFill>
          <a:blip r:embed="rId4"/>
          <a:stretch>
            <a:fillRect/>
          </a:stretch>
        </p:blipFill>
        <p:spPr>
          <a:xfrm>
            <a:off x="2438073" y="9713636"/>
            <a:ext cx="2845690" cy="2873318"/>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5" name="Finding Persons of Peace"/>
          <p:cNvSpPr txBox="1">
            <a:spLocks noGrp="1"/>
          </p:cNvSpPr>
          <p:nvPr>
            <p:ph type="title"/>
          </p:nvPr>
        </p:nvSpPr>
        <p:spPr>
          <a:prstGeom prst="rect">
            <a:avLst/>
          </a:prstGeom>
        </p:spPr>
        <p:txBody>
          <a:bodyPr/>
          <a:lstStyle/>
          <a:p>
            <a:r>
              <a:rPr lang="en-US" dirty="0"/>
              <a:t>Jesus’ way of sending</a:t>
            </a:r>
            <a:endParaRPr dirty="0"/>
          </a:p>
        </p:txBody>
      </p:sp>
      <p:sp>
        <p:nvSpPr>
          <p:cNvPr id="156" name="Read Luke 10:1-11…"/>
          <p:cNvSpPr txBox="1">
            <a:spLocks noGrp="1"/>
          </p:cNvSpPr>
          <p:nvPr>
            <p:ph type="body" idx="1"/>
          </p:nvPr>
        </p:nvSpPr>
        <p:spPr>
          <a:prstGeom prst="rect">
            <a:avLst/>
          </a:prstGeom>
        </p:spPr>
        <p:txBody>
          <a:bodyPr>
            <a:normAutofit fontScale="92500"/>
          </a:bodyPr>
          <a:lstStyle/>
          <a:p>
            <a:r>
              <a:rPr lang="en-US" dirty="0">
                <a:latin typeface="+mj-lt"/>
              </a:rPr>
              <a:t>Look back at</a:t>
            </a:r>
            <a:r>
              <a:rPr dirty="0">
                <a:latin typeface="+mj-lt"/>
              </a:rPr>
              <a:t> Luke 10:1-1</a:t>
            </a:r>
            <a:r>
              <a:rPr lang="en-US" dirty="0">
                <a:latin typeface="+mj-lt"/>
              </a:rPr>
              <a:t>1. Read again all the way to verse 16</a:t>
            </a:r>
            <a:endParaRPr dirty="0">
              <a:latin typeface="+mj-lt"/>
            </a:endParaRPr>
          </a:p>
          <a:p>
            <a:r>
              <a:rPr dirty="0">
                <a:latin typeface="+mj-lt"/>
              </a:rPr>
              <a:t>Make </a:t>
            </a:r>
            <a:r>
              <a:rPr lang="en-US" dirty="0">
                <a:latin typeface="+mj-lt"/>
              </a:rPr>
              <a:t>3</a:t>
            </a:r>
            <a:r>
              <a:rPr dirty="0">
                <a:latin typeface="+mj-lt"/>
              </a:rPr>
              <a:t> Lists…</a:t>
            </a:r>
          </a:p>
          <a:p>
            <a:pPr lvl="1">
              <a:buSzPct val="90000"/>
            </a:pPr>
            <a:r>
              <a:rPr dirty="0">
                <a:latin typeface="+mj-lt"/>
              </a:rPr>
              <a:t>What did Jesus tell his followers to do? (In his words</a:t>
            </a:r>
            <a:r>
              <a:rPr lang="en-US" dirty="0">
                <a:latin typeface="+mj-lt"/>
              </a:rPr>
              <a:t>.</a:t>
            </a:r>
            <a:r>
              <a:rPr dirty="0">
                <a:latin typeface="+mj-lt"/>
              </a:rPr>
              <a:t>)</a:t>
            </a:r>
            <a:endParaRPr lang="en-US" dirty="0">
              <a:latin typeface="+mj-lt"/>
            </a:endParaRPr>
          </a:p>
          <a:p>
            <a:pPr lvl="1">
              <a:buSzPct val="90000"/>
            </a:pPr>
            <a:r>
              <a:rPr lang="en-US" dirty="0">
                <a:latin typeface="+mj-lt"/>
              </a:rPr>
              <a:t>What did Jesus say </a:t>
            </a:r>
            <a:r>
              <a:rPr lang="en-US" i="1" dirty="0">
                <a:latin typeface="+mj-lt"/>
              </a:rPr>
              <a:t>not</a:t>
            </a:r>
            <a:r>
              <a:rPr lang="en-US" dirty="0">
                <a:latin typeface="+mj-lt"/>
              </a:rPr>
              <a:t> to do? (State them exactly.)</a:t>
            </a:r>
            <a:endParaRPr dirty="0">
              <a:latin typeface="+mj-lt"/>
            </a:endParaRPr>
          </a:p>
          <a:p>
            <a:pPr lvl="1">
              <a:buSzPct val="90000"/>
            </a:pPr>
            <a:r>
              <a:rPr dirty="0">
                <a:latin typeface="+mj-lt"/>
              </a:rPr>
              <a:t>What are the characteristics of a Person of Peace?</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What did Jesus say to do?"/>
          <p:cNvSpPr txBox="1">
            <a:spLocks noGrp="1"/>
          </p:cNvSpPr>
          <p:nvPr>
            <p:ph type="title"/>
          </p:nvPr>
        </p:nvSpPr>
        <p:spPr>
          <a:xfrm>
            <a:off x="1294832" y="704159"/>
            <a:ext cx="10390310" cy="1741081"/>
          </a:xfrm>
          <a:prstGeom prst="rect">
            <a:avLst/>
          </a:prstGeom>
        </p:spPr>
        <p:txBody>
          <a:bodyPr/>
          <a:lstStyle>
            <a:lvl1pPr defTabSz="421004">
              <a:defRPr sz="5712"/>
            </a:lvl1pPr>
          </a:lstStyle>
          <a:p>
            <a:r>
              <a:rPr dirty="0"/>
              <a:t>What did Jesus say to do?</a:t>
            </a:r>
          </a:p>
        </p:txBody>
      </p:sp>
      <p:sp>
        <p:nvSpPr>
          <p:cNvPr id="161" name="Characteristics of a PoP?"/>
          <p:cNvSpPr txBox="1"/>
          <p:nvPr/>
        </p:nvSpPr>
        <p:spPr>
          <a:xfrm>
            <a:off x="12984910" y="704159"/>
            <a:ext cx="10390310" cy="17410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defTabSz="445770">
              <a:defRPr sz="6048" b="0">
                <a:solidFill>
                  <a:srgbClr val="000000"/>
                </a:solidFill>
                <a:latin typeface="+mj-lt"/>
                <a:ea typeface="+mj-ea"/>
                <a:cs typeface="+mj-cs"/>
                <a:sym typeface="Futura Bold"/>
              </a:defRPr>
            </a:lvl1pPr>
          </a:lstStyle>
          <a:p>
            <a:r>
              <a:t>Characteristics of a PoP?</a:t>
            </a:r>
          </a:p>
        </p:txBody>
      </p:sp>
      <p:sp>
        <p:nvSpPr>
          <p:cNvPr id="162" name="Line"/>
          <p:cNvSpPr/>
          <p:nvPr/>
        </p:nvSpPr>
        <p:spPr>
          <a:xfrm flipV="1">
            <a:off x="12296339" y="876628"/>
            <a:ext cx="1" cy="11962745"/>
          </a:xfrm>
          <a:prstGeom prst="line">
            <a:avLst/>
          </a:prstGeom>
          <a:ln w="139700">
            <a:solidFill>
              <a:srgbClr val="000000"/>
            </a:solidFill>
            <a:miter lim="400000"/>
          </a:ln>
        </p:spPr>
        <p:txBody>
          <a:bodyPr lIns="50800" tIns="50800" rIns="50800" bIns="50800" anchor="ctr"/>
          <a:lstStyle/>
          <a:p>
            <a:pPr>
              <a:defRPr sz="3200" b="0">
                <a:latin typeface="+mn-lt"/>
                <a:ea typeface="+mn-ea"/>
                <a:cs typeface="+mn-cs"/>
                <a:sym typeface="Helvetica Neue Medium"/>
              </a:defRPr>
            </a:pPr>
            <a:endParaRPr/>
          </a:p>
        </p:txBody>
      </p:sp>
      <p:sp>
        <p:nvSpPr>
          <p:cNvPr id="163" name="Line"/>
          <p:cNvSpPr/>
          <p:nvPr/>
        </p:nvSpPr>
        <p:spPr>
          <a:xfrm flipH="1" flipV="1">
            <a:off x="1008779" y="2372441"/>
            <a:ext cx="22307989" cy="1"/>
          </a:xfrm>
          <a:prstGeom prst="line">
            <a:avLst/>
          </a:prstGeom>
          <a:ln w="139700">
            <a:solidFill>
              <a:srgbClr val="000000"/>
            </a:solidFill>
            <a:miter lim="400000"/>
          </a:ln>
        </p:spPr>
        <p:txBody>
          <a:bodyPr lIns="50800" tIns="50800" rIns="50800" bIns="50800" anchor="ctr"/>
          <a:lstStyle/>
          <a:p>
            <a:pPr>
              <a:defRPr sz="3200" b="0">
                <a:latin typeface="+mn-lt"/>
                <a:ea typeface="+mn-ea"/>
                <a:cs typeface="+mn-cs"/>
                <a:sym typeface="Helvetica Neue Medium"/>
              </a:defRPr>
            </a:pPr>
            <a:endParaRPr/>
          </a:p>
        </p:txBody>
      </p:sp>
      <p:sp>
        <p:nvSpPr>
          <p:cNvPr id="6" name="Line">
            <a:extLst>
              <a:ext uri="{FF2B5EF4-FFF2-40B4-BE49-F238E27FC236}">
                <a16:creationId xmlns:a16="http://schemas.microsoft.com/office/drawing/2014/main" id="{6469B231-04C5-410B-ACCC-23B706946DC4}"/>
              </a:ext>
            </a:extLst>
          </p:cNvPr>
          <p:cNvSpPr/>
          <p:nvPr/>
        </p:nvSpPr>
        <p:spPr>
          <a:xfrm flipH="1" flipV="1">
            <a:off x="1008777" y="9166273"/>
            <a:ext cx="11287543" cy="0"/>
          </a:xfrm>
          <a:prstGeom prst="line">
            <a:avLst/>
          </a:prstGeom>
          <a:ln w="139700">
            <a:solidFill>
              <a:srgbClr val="000000"/>
            </a:solidFill>
            <a:miter lim="400000"/>
          </a:ln>
        </p:spPr>
        <p:txBody>
          <a:bodyPr lIns="50800" tIns="50800" rIns="50800" bIns="50800" anchor="ctr"/>
          <a:lstStyle/>
          <a:p>
            <a:pPr>
              <a:defRPr sz="3200" b="0">
                <a:latin typeface="+mn-lt"/>
                <a:ea typeface="+mn-ea"/>
                <a:cs typeface="+mn-cs"/>
                <a:sym typeface="Helvetica Neue Medium"/>
              </a:defRPr>
            </a:pPr>
            <a:endParaRPr/>
          </a:p>
        </p:txBody>
      </p:sp>
      <p:sp>
        <p:nvSpPr>
          <p:cNvPr id="7" name="What did Jesus say to do?">
            <a:extLst>
              <a:ext uri="{FF2B5EF4-FFF2-40B4-BE49-F238E27FC236}">
                <a16:creationId xmlns:a16="http://schemas.microsoft.com/office/drawing/2014/main" id="{C7772BA6-AF65-41B6-B7AD-E0B1F07B7F02}"/>
              </a:ext>
            </a:extLst>
          </p:cNvPr>
          <p:cNvSpPr txBox="1">
            <a:spLocks/>
          </p:cNvSpPr>
          <p:nvPr/>
        </p:nvSpPr>
        <p:spPr>
          <a:xfrm>
            <a:off x="701274" y="9128501"/>
            <a:ext cx="10983859" cy="17410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lvl1pPr marL="0" marR="0" indent="0" algn="ctr" defTabSz="421004" rtl="0" latinLnBrk="0">
              <a:lnSpc>
                <a:spcPct val="100000"/>
              </a:lnSpc>
              <a:spcBef>
                <a:spcPts val="0"/>
              </a:spcBef>
              <a:spcAft>
                <a:spcPts val="0"/>
              </a:spcAft>
              <a:buClrTx/>
              <a:buSzTx/>
              <a:buFontTx/>
              <a:buNone/>
              <a:tabLst/>
              <a:defRPr sz="5712" b="0" i="0" u="none" strike="noStrike" cap="none" spc="0" baseline="0">
                <a:solidFill>
                  <a:srgbClr val="000000"/>
                </a:solidFill>
                <a:uFillTx/>
                <a:latin typeface="+mj-lt"/>
                <a:ea typeface="+mj-ea"/>
                <a:cs typeface="+mj-cs"/>
                <a:sym typeface="Futura Bold"/>
              </a:defRPr>
            </a:lvl1pPr>
            <a:lvl2pPr marL="0" marR="0" indent="228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2pPr>
            <a:lvl3pPr marL="0" marR="0" indent="457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3pPr>
            <a:lvl4pPr marL="0" marR="0" indent="6858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4pPr>
            <a:lvl5pPr marL="0" marR="0" indent="9144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5pPr>
            <a:lvl6pPr marL="0" marR="0" indent="11430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6pPr>
            <a:lvl7pPr marL="0" marR="0" indent="13716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7pPr>
            <a:lvl8pPr marL="0" marR="0" indent="16002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8pPr>
            <a:lvl9pPr marL="0" marR="0" indent="182880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j-lt"/>
                <a:ea typeface="+mj-ea"/>
                <a:cs typeface="+mj-cs"/>
                <a:sym typeface="Futura Bold"/>
              </a:defRPr>
            </a:lvl9pPr>
          </a:lstStyle>
          <a:p>
            <a:pPr hangingPunct="1"/>
            <a:r>
              <a:rPr lang="en-US" dirty="0"/>
              <a:t>What did Jesus say </a:t>
            </a:r>
            <a:r>
              <a:rPr lang="en-US" i="1" dirty="0"/>
              <a:t>not </a:t>
            </a:r>
            <a:r>
              <a:rPr lang="en-US" dirty="0"/>
              <a:t>to do?</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7" name="What Jesus tell his followers to do?"/>
          <p:cNvSpPr txBox="1">
            <a:spLocks noGrp="1"/>
          </p:cNvSpPr>
          <p:nvPr>
            <p:ph type="title"/>
          </p:nvPr>
        </p:nvSpPr>
        <p:spPr>
          <a:prstGeom prst="rect">
            <a:avLst/>
          </a:prstGeom>
        </p:spPr>
        <p:txBody>
          <a:bodyPr>
            <a:normAutofit fontScale="90000"/>
          </a:bodyPr>
          <a:lstStyle>
            <a:lvl1pPr defTabSz="635634">
              <a:defRPr sz="8624"/>
            </a:lvl1pPr>
          </a:lstStyle>
          <a:p>
            <a:r>
              <a:rPr dirty="0"/>
              <a:t>What Jesus tell his followers to do</a:t>
            </a:r>
            <a:r>
              <a:rPr lang="en-US" dirty="0"/>
              <a:t>/not do</a:t>
            </a:r>
            <a:r>
              <a:rPr dirty="0"/>
              <a:t>?</a:t>
            </a:r>
          </a:p>
        </p:txBody>
      </p:sp>
      <p:sp>
        <p:nvSpPr>
          <p:cNvPr id="168" name="Go!…"/>
          <p:cNvSpPr txBox="1">
            <a:spLocks noGrp="1"/>
          </p:cNvSpPr>
          <p:nvPr>
            <p:ph type="body" idx="1"/>
          </p:nvPr>
        </p:nvSpPr>
        <p:spPr>
          <a:prstGeom prst="rect">
            <a:avLst/>
          </a:prstGeom>
        </p:spPr>
        <p:txBody>
          <a:bodyPr>
            <a:normAutofit/>
          </a:bodyPr>
          <a:lstStyle/>
          <a:p>
            <a:pPr marL="266700" indent="-266700" defTabSz="346709">
              <a:spcBef>
                <a:spcPts val="2400"/>
              </a:spcBef>
              <a:defRPr sz="2688"/>
            </a:pPr>
            <a:r>
              <a:rPr lang="en-US" sz="3200" dirty="0"/>
              <a:t>Verse 2 – Pray to the Lord for more workers into the harvest (harvest too big just for us; so that locals will become laborers)</a:t>
            </a:r>
          </a:p>
          <a:p>
            <a:pPr marL="266700" indent="-266700" defTabSz="346709">
              <a:spcBef>
                <a:spcPts val="2400"/>
              </a:spcBef>
              <a:defRPr sz="2688"/>
            </a:pPr>
            <a:r>
              <a:rPr lang="en-US" sz="3200" dirty="0"/>
              <a:t>Verse 3 – Go!</a:t>
            </a:r>
          </a:p>
          <a:p>
            <a:pPr marL="266700" indent="-266700" defTabSz="346709">
              <a:spcBef>
                <a:spcPts val="2400"/>
              </a:spcBef>
              <a:defRPr sz="2688"/>
            </a:pPr>
            <a:r>
              <a:rPr lang="en-US" sz="3200" dirty="0"/>
              <a:t>Verse 5 - say “Peace be upon you” as you enter a household</a:t>
            </a:r>
          </a:p>
          <a:p>
            <a:pPr marL="266700" indent="-266700" defTabSz="346709">
              <a:spcBef>
                <a:spcPts val="2400"/>
              </a:spcBef>
              <a:defRPr sz="2688"/>
            </a:pPr>
            <a:r>
              <a:rPr lang="en-US" sz="3200" dirty="0"/>
              <a:t>Verse 7 – Stay in that house! Do not move around from house to house (v. 7b)—take time to make disciples!</a:t>
            </a:r>
          </a:p>
          <a:p>
            <a:pPr marL="266700" indent="-266700" defTabSz="346709">
              <a:spcBef>
                <a:spcPts val="2400"/>
              </a:spcBef>
              <a:defRPr sz="2688"/>
            </a:pPr>
            <a:r>
              <a:rPr lang="en-US" sz="3200" dirty="0"/>
              <a:t>Verse 7 &amp; 8 – Eat the food and drink their drinks. GO SLOW TO GO FAST!</a:t>
            </a:r>
          </a:p>
          <a:p>
            <a:pPr marL="266700" indent="-266700" defTabSz="346709">
              <a:spcBef>
                <a:spcPts val="2400"/>
              </a:spcBef>
              <a:defRPr sz="2688"/>
            </a:pPr>
            <a:r>
              <a:rPr lang="en-US" sz="3200" dirty="0"/>
              <a:t>Verse 9 – Heal the sick</a:t>
            </a:r>
          </a:p>
          <a:p>
            <a:pPr marL="266700" indent="-266700" defTabSz="346709">
              <a:spcBef>
                <a:spcPts val="2400"/>
              </a:spcBef>
              <a:defRPr sz="2688"/>
            </a:pPr>
            <a:r>
              <a:rPr lang="en-US" sz="3200" dirty="0"/>
              <a:t>Verse 9 – Tell them, “The Kingdom of God is near you.” (Shema statement – Spiritual, Interesting, Positive statement)</a:t>
            </a:r>
          </a:p>
          <a:p>
            <a:pPr marL="266700" indent="-266700" defTabSz="346709">
              <a:spcBef>
                <a:spcPts val="2400"/>
              </a:spcBef>
              <a:defRPr sz="2688"/>
            </a:pPr>
            <a:r>
              <a:rPr lang="en-US" sz="3200" dirty="0"/>
              <a:t>Verse 10-11 – If they listen, give them a warning and leave! (Don’t get stuck and waste a lot of time.)</a:t>
            </a:r>
          </a:p>
          <a:p>
            <a:pPr marL="266700" indent="-266700" defTabSz="346709">
              <a:spcBef>
                <a:spcPts val="2400"/>
              </a:spcBef>
              <a:defRPr sz="2688"/>
            </a:pPr>
            <a:endParaRPr lang="en-US" sz="3200" dirty="0"/>
          </a:p>
          <a:p>
            <a:pPr marL="266700" indent="-266700" defTabSz="346709">
              <a:spcBef>
                <a:spcPts val="2400"/>
              </a:spcBef>
              <a:defRPr sz="2688"/>
            </a:pPr>
            <a:r>
              <a:rPr lang="en-US" sz="3200" dirty="0"/>
              <a:t>No: Verse 4 – Don’t take extra sandals money; do not greet people on the road (because of verse 1—going to special place)</a:t>
            </a:r>
          </a:p>
          <a:p>
            <a:pPr marL="266700" indent="-266700" defTabSz="346709">
              <a:spcBef>
                <a:spcPts val="2400"/>
              </a:spcBef>
              <a:defRPr sz="2688"/>
            </a:pPr>
            <a:r>
              <a:rPr lang="en-US" sz="3200" dirty="0"/>
              <a:t>No: Verse 8 – Do not move around from house to house</a:t>
            </a:r>
          </a:p>
          <a:p>
            <a:pPr marL="266700" indent="-266700" defTabSz="346709">
              <a:spcBef>
                <a:spcPts val="2400"/>
              </a:spcBef>
              <a:defRPr sz="2688"/>
            </a:pPr>
            <a:endParaRPr dirty="0"/>
          </a:p>
        </p:txBody>
      </p:sp>
    </p:spTree>
  </p:cSld>
  <p:clrMapOvr>
    <a:masterClrMapping/>
  </p:clrMapOvr>
  <p:transition spd="med"/>
</p:sld>
</file>

<file path=ppt/theme/theme1.xml><?xml version="1.0" encoding="utf-8"?>
<a:theme xmlns:a="http://schemas.openxmlformats.org/drawingml/2006/main" name="Black">
  <a:themeElements>
    <a:clrScheme name="Black">
      <a:dk1>
        <a:srgbClr val="000000"/>
      </a:dk1>
      <a:lt1>
        <a:srgbClr val="FFFFFF"/>
      </a:lt1>
      <a:dk2>
        <a:srgbClr val="434343"/>
      </a:dk2>
      <a:lt2>
        <a:srgbClr val="A9A9A9"/>
      </a:lt2>
      <a:accent1>
        <a:srgbClr val="0076BA"/>
      </a:accent1>
      <a:accent2>
        <a:srgbClr val="00A89D"/>
      </a:accent2>
      <a:accent3>
        <a:srgbClr val="1DB100"/>
      </a:accent3>
      <a:accent4>
        <a:srgbClr val="F8BA00"/>
      </a:accent4>
      <a:accent5>
        <a:srgbClr val="EE220C"/>
      </a:accent5>
      <a:accent6>
        <a:srgbClr val="CB297B"/>
      </a:accent6>
      <a:hlink>
        <a:srgbClr val="0000FF"/>
      </a:hlink>
      <a:folHlink>
        <a:srgbClr val="FF00FF"/>
      </a:folHlink>
    </a:clrScheme>
    <a:fontScheme name="Black">
      <a:majorFont>
        <a:latin typeface="Futura Bold"/>
        <a:ea typeface="Futura Bold"/>
        <a:cs typeface="Futura Bold"/>
      </a:majorFont>
      <a:minorFont>
        <a:latin typeface="Helvetica Neue Medium"/>
        <a:ea typeface="Helvetica Neue Medium"/>
        <a:cs typeface="Helvetica Neue Medium"/>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3529"/>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Black">
  <a:themeElements>
    <a:clrScheme name="Black">
      <a:dk1>
        <a:srgbClr val="000000"/>
      </a:dk1>
      <a:lt1>
        <a:srgbClr val="FFFFFF"/>
      </a:lt1>
      <a:dk2>
        <a:srgbClr val="434343"/>
      </a:dk2>
      <a:lt2>
        <a:srgbClr val="A9A9A9"/>
      </a:lt2>
      <a:accent1>
        <a:srgbClr val="0076BA"/>
      </a:accent1>
      <a:accent2>
        <a:srgbClr val="00A89D"/>
      </a:accent2>
      <a:accent3>
        <a:srgbClr val="1DB100"/>
      </a:accent3>
      <a:accent4>
        <a:srgbClr val="F8BA00"/>
      </a:accent4>
      <a:accent5>
        <a:srgbClr val="EE220C"/>
      </a:accent5>
      <a:accent6>
        <a:srgbClr val="CB297B"/>
      </a:accent6>
      <a:hlink>
        <a:srgbClr val="0000FF"/>
      </a:hlink>
      <a:folHlink>
        <a:srgbClr val="FF00FF"/>
      </a:folHlink>
    </a:clrScheme>
    <a:fontScheme name="Black">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3529"/>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Black">
  <a:themeElements>
    <a:clrScheme name="Black">
      <a:dk1>
        <a:srgbClr val="000000"/>
      </a:dk1>
      <a:lt1>
        <a:srgbClr val="FFFFFF"/>
      </a:lt1>
      <a:dk2>
        <a:srgbClr val="434343"/>
      </a:dk2>
      <a:lt2>
        <a:srgbClr val="A9A9A9"/>
      </a:lt2>
      <a:accent1>
        <a:srgbClr val="0076BA"/>
      </a:accent1>
      <a:accent2>
        <a:srgbClr val="00A89D"/>
      </a:accent2>
      <a:accent3>
        <a:srgbClr val="1DB100"/>
      </a:accent3>
      <a:accent4>
        <a:srgbClr val="F8BA00"/>
      </a:accent4>
      <a:accent5>
        <a:srgbClr val="EE220C"/>
      </a:accent5>
      <a:accent6>
        <a:srgbClr val="CB297B"/>
      </a:accent6>
      <a:hlink>
        <a:srgbClr val="0000FF"/>
      </a:hlink>
      <a:folHlink>
        <a:srgbClr val="FF00FF"/>
      </a:folHlink>
    </a:clrScheme>
    <a:fontScheme name="Black">
      <a:majorFont>
        <a:latin typeface="Futura Bold"/>
        <a:ea typeface="Futura Bold"/>
        <a:cs typeface="Futura Bold"/>
      </a:majorFont>
      <a:minorFont>
        <a:latin typeface="Helvetica Neue Medium"/>
        <a:ea typeface="Helvetica Neue Medium"/>
        <a:cs typeface="Helvetica Neue Medium"/>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3529"/>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6748</TotalTime>
  <Words>1653</Words>
  <Application>Microsoft Office PowerPoint</Application>
  <PresentationFormat>Custom</PresentationFormat>
  <Paragraphs>153</Paragraphs>
  <Slides>21</Slides>
  <Notes>16</Notes>
  <HiddenSlides>1</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21</vt:i4>
      </vt:variant>
    </vt:vector>
  </HeadingPairs>
  <TitlesOfParts>
    <vt:vector size="31" baseType="lpstr">
      <vt:lpstr>Arial</vt:lpstr>
      <vt:lpstr>Futura</vt:lpstr>
      <vt:lpstr>Futura Bold</vt:lpstr>
      <vt:lpstr>Helvetica Neue</vt:lpstr>
      <vt:lpstr>Helvetica Neue Light</vt:lpstr>
      <vt:lpstr>Helvetica Neue Medium</vt:lpstr>
      <vt:lpstr>Museo Slab 500</vt:lpstr>
      <vt:lpstr>Wingdings</vt:lpstr>
      <vt:lpstr>Black</vt:lpstr>
      <vt:lpstr>1_Black</vt:lpstr>
      <vt:lpstr>PowerPoint Presentation</vt:lpstr>
      <vt:lpstr>Review</vt:lpstr>
      <vt:lpstr>Review: DMM engagement is like a   3-legged stool. Who can explain?</vt:lpstr>
      <vt:lpstr>Review Assignments (Break-outs)</vt:lpstr>
      <vt:lpstr>A S.I.P. of spiritual water, not a  big drink.</vt:lpstr>
      <vt:lpstr>PowerPoint Presentation</vt:lpstr>
      <vt:lpstr>Jesus’ way of sending</vt:lpstr>
      <vt:lpstr>What did Jesus say to do?</vt:lpstr>
      <vt:lpstr>What Jesus tell his followers to do/not do?</vt:lpstr>
      <vt:lpstr>List characteristics of the PoP</vt:lpstr>
      <vt:lpstr>WOOLy People</vt:lpstr>
      <vt:lpstr>So what?</vt:lpstr>
      <vt:lpstr>Other examples </vt:lpstr>
      <vt:lpstr>David Watson</vt:lpstr>
      <vt:lpstr>D.A. Carson</vt:lpstr>
      <vt:lpstr>Modern-day PoP – Chicago Joe</vt:lpstr>
      <vt:lpstr>Modern-day PoP - Asia</vt:lpstr>
      <vt:lpstr>Modern-day PoP – Little Village</vt:lpstr>
      <vt:lpstr>How does a Persons of Peace strategy differ from “Traditional” Approaches to Reaching Others?</vt:lpstr>
      <vt:lpstr>When have you seen Persons of Peace?</vt:lpstr>
      <vt:lpstr>Your Assignments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heidenreich</dc:creator>
  <cp:lastModifiedBy>DMM Catalyst</cp:lastModifiedBy>
  <cp:revision>31</cp:revision>
  <dcterms:modified xsi:type="dcterms:W3CDTF">2023-11-05T21:35:08Z</dcterms:modified>
</cp:coreProperties>
</file>